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2" r:id="rId3"/>
    <p:sldId id="263" r:id="rId4"/>
    <p:sldId id="264" r:id="rId5"/>
    <p:sldId id="279" r:id="rId6"/>
    <p:sldId id="306" r:id="rId7"/>
    <p:sldId id="308" r:id="rId8"/>
    <p:sldId id="309" r:id="rId9"/>
    <p:sldId id="278" r:id="rId10"/>
    <p:sldId id="310" r:id="rId11"/>
    <p:sldId id="307" r:id="rId12"/>
    <p:sldId id="311" r:id="rId13"/>
    <p:sldId id="313" r:id="rId14"/>
    <p:sldId id="270" r:id="rId15"/>
    <p:sldId id="303" r:id="rId16"/>
    <p:sldId id="304" r:id="rId17"/>
    <p:sldId id="312" r:id="rId18"/>
    <p:sldId id="305" r:id="rId19"/>
  </p:sldIdLst>
  <p:sldSz cx="9144000" cy="6858000" type="screen4x3"/>
  <p:notesSz cx="6794500" cy="9918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967" autoAdjust="0"/>
    <p:restoredTop sz="94660"/>
  </p:normalViewPr>
  <p:slideViewPr>
    <p:cSldViewPr>
      <p:cViewPr>
        <p:scale>
          <a:sx n="75" d="100"/>
          <a:sy n="75" d="100"/>
        </p:scale>
        <p:origin x="-1074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F84304-F0A4-4FF4-B16E-5CAF28C6691B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FCFBB64-31FC-4BCB-AA42-34845468DD37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 smtClean="0"/>
            <a:t>SERVICE DELIVERY MODEL AND PERFORMANCE MANAGEMENT </a:t>
          </a:r>
        </a:p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731D3B6C-D33F-4293-A089-79C576165A57}" type="parTrans" cxnId="{43DD2000-487C-4DEB-891D-46875C73E695}">
      <dgm:prSet/>
      <dgm:spPr/>
      <dgm:t>
        <a:bodyPr/>
        <a:lstStyle/>
        <a:p>
          <a:endParaRPr lang="en-US"/>
        </a:p>
      </dgm:t>
    </dgm:pt>
    <dgm:pt modelId="{19845DCA-B8DE-4C11-9E4B-1A3B3FA37D0F}" type="sibTrans" cxnId="{43DD2000-487C-4DEB-891D-46875C73E695}">
      <dgm:prSet/>
      <dgm:spPr/>
      <dgm:t>
        <a:bodyPr/>
        <a:lstStyle/>
        <a:p>
          <a:endParaRPr lang="en-US"/>
        </a:p>
      </dgm:t>
    </dgm:pt>
    <dgm:pt modelId="{A817F82A-D83E-4B00-8DC8-6B6E9F803B5B}">
      <dgm:prSet/>
      <dgm:spPr/>
      <dgm:t>
        <a:bodyPr/>
        <a:lstStyle/>
        <a:p>
          <a:r>
            <a:rPr lang="en-US" dirty="0" smtClean="0"/>
            <a:t>FRAUD, CORRUPTION AND MISCONDUCT</a:t>
          </a:r>
          <a:endParaRPr lang="en-US" dirty="0"/>
        </a:p>
      </dgm:t>
    </dgm:pt>
    <dgm:pt modelId="{4326442E-B246-4D87-ABCB-19341156511B}" type="parTrans" cxnId="{E7F5FEF6-DBA5-4A7A-AD43-E0EE72A6B159}">
      <dgm:prSet/>
      <dgm:spPr/>
      <dgm:t>
        <a:bodyPr/>
        <a:lstStyle/>
        <a:p>
          <a:endParaRPr lang="en-US"/>
        </a:p>
      </dgm:t>
    </dgm:pt>
    <dgm:pt modelId="{DAEDFCCE-1B08-4B49-89D3-09C0575A7BCC}" type="sibTrans" cxnId="{E7F5FEF6-DBA5-4A7A-AD43-E0EE72A6B159}">
      <dgm:prSet/>
      <dgm:spPr/>
      <dgm:t>
        <a:bodyPr/>
        <a:lstStyle/>
        <a:p>
          <a:endParaRPr lang="en-US"/>
        </a:p>
      </dgm:t>
    </dgm:pt>
    <dgm:pt modelId="{3D08DB08-DA88-4356-9DC8-FCBD260BF3E1}">
      <dgm:prSet/>
      <dgm:spPr/>
      <dgm:t>
        <a:bodyPr/>
        <a:lstStyle/>
        <a:p>
          <a:r>
            <a:rPr lang="en-US" dirty="0" smtClean="0"/>
            <a:t>FINANCE AND GOVERNANCE</a:t>
          </a:r>
          <a:endParaRPr lang="en-US" dirty="0"/>
        </a:p>
      </dgm:t>
    </dgm:pt>
    <dgm:pt modelId="{21DCFD80-FF50-45F8-8E34-9F4CFABED36B}" type="parTrans" cxnId="{4DEEB0F3-B8EB-4C9E-8790-122B9A4D061A}">
      <dgm:prSet/>
      <dgm:spPr/>
      <dgm:t>
        <a:bodyPr/>
        <a:lstStyle/>
        <a:p>
          <a:endParaRPr lang="en-US"/>
        </a:p>
      </dgm:t>
    </dgm:pt>
    <dgm:pt modelId="{84878C7E-C970-4AA7-98D5-E6ACCBB691B1}" type="sibTrans" cxnId="{4DEEB0F3-B8EB-4C9E-8790-122B9A4D061A}">
      <dgm:prSet/>
      <dgm:spPr/>
      <dgm:t>
        <a:bodyPr/>
        <a:lstStyle/>
        <a:p>
          <a:endParaRPr lang="en-US"/>
        </a:p>
      </dgm:t>
    </dgm:pt>
    <dgm:pt modelId="{1859E758-734F-496B-A576-AEFD62D79A46}">
      <dgm:prSet/>
      <dgm:spPr/>
      <dgm:t>
        <a:bodyPr/>
        <a:lstStyle/>
        <a:p>
          <a:r>
            <a:rPr lang="en-US" dirty="0" smtClean="0"/>
            <a:t>ORGANISATIONAL RECONFIGURATION AND CAPACITY BUILDING</a:t>
          </a:r>
          <a:endParaRPr lang="en-US" dirty="0"/>
        </a:p>
      </dgm:t>
    </dgm:pt>
    <dgm:pt modelId="{04EA852F-508A-4B95-BC8E-395A8F52CB6A}" type="parTrans" cxnId="{754E2C7B-BE10-428F-8BAD-01E367646A4B}">
      <dgm:prSet/>
      <dgm:spPr/>
      <dgm:t>
        <a:bodyPr/>
        <a:lstStyle/>
        <a:p>
          <a:endParaRPr lang="en-US"/>
        </a:p>
      </dgm:t>
    </dgm:pt>
    <dgm:pt modelId="{2888DD96-555B-4985-BF45-093FBCC8ACB1}" type="sibTrans" cxnId="{754E2C7B-BE10-428F-8BAD-01E367646A4B}">
      <dgm:prSet/>
      <dgm:spPr/>
      <dgm:t>
        <a:bodyPr/>
        <a:lstStyle/>
        <a:p>
          <a:endParaRPr lang="en-US"/>
        </a:p>
      </dgm:t>
    </dgm:pt>
    <dgm:pt modelId="{2B401D86-3B83-4DC7-A80A-AC9DEC5F3E29}" type="pres">
      <dgm:prSet presAssocID="{91F84304-F0A4-4FF4-B16E-5CAF28C6691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24329E0-B4FA-4CC4-B159-27249925FBB4}" type="pres">
      <dgm:prSet presAssocID="{3D08DB08-DA88-4356-9DC8-FCBD260BF3E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7EEC0C-25D2-419A-A1C3-B9356A434545}" type="pres">
      <dgm:prSet presAssocID="{3D08DB08-DA88-4356-9DC8-FCBD260BF3E1}" presName="spNode" presStyleCnt="0"/>
      <dgm:spPr/>
    </dgm:pt>
    <dgm:pt modelId="{C83E6B53-BEBC-4FA2-BDCE-39DC7EF55C2F}" type="pres">
      <dgm:prSet presAssocID="{84878C7E-C970-4AA7-98D5-E6ACCBB691B1}" presName="sibTrans" presStyleLbl="sibTrans1D1" presStyleIdx="0" presStyleCnt="4"/>
      <dgm:spPr/>
      <dgm:t>
        <a:bodyPr/>
        <a:lstStyle/>
        <a:p>
          <a:endParaRPr lang="en-US"/>
        </a:p>
      </dgm:t>
    </dgm:pt>
    <dgm:pt modelId="{85272700-3F19-4262-9347-72ABED6DD56B}" type="pres">
      <dgm:prSet presAssocID="{EFCFBB64-31FC-4BCB-AA42-34845468DD3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6D049B-DE62-4EF6-B9B3-D1B5488AAEE4}" type="pres">
      <dgm:prSet presAssocID="{EFCFBB64-31FC-4BCB-AA42-34845468DD37}" presName="spNode" presStyleCnt="0"/>
      <dgm:spPr/>
    </dgm:pt>
    <dgm:pt modelId="{F095A4D3-080F-4101-B24D-7BCD9C105BEA}" type="pres">
      <dgm:prSet presAssocID="{19845DCA-B8DE-4C11-9E4B-1A3B3FA37D0F}" presName="sibTrans" presStyleLbl="sibTrans1D1" presStyleIdx="1" presStyleCnt="4"/>
      <dgm:spPr/>
      <dgm:t>
        <a:bodyPr/>
        <a:lstStyle/>
        <a:p>
          <a:endParaRPr lang="en-US"/>
        </a:p>
      </dgm:t>
    </dgm:pt>
    <dgm:pt modelId="{58073345-FA06-4962-B1A4-427EC03273FC}" type="pres">
      <dgm:prSet presAssocID="{1859E758-734F-496B-A576-AEFD62D79A4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BFC719-CBFC-4A81-9F23-C0ACE1D0865D}" type="pres">
      <dgm:prSet presAssocID="{1859E758-734F-496B-A576-AEFD62D79A46}" presName="spNode" presStyleCnt="0"/>
      <dgm:spPr/>
    </dgm:pt>
    <dgm:pt modelId="{E93B6228-043F-437B-82CD-74C1386B64C8}" type="pres">
      <dgm:prSet presAssocID="{2888DD96-555B-4985-BF45-093FBCC8ACB1}" presName="sibTrans" presStyleLbl="sibTrans1D1" presStyleIdx="2" presStyleCnt="4"/>
      <dgm:spPr/>
      <dgm:t>
        <a:bodyPr/>
        <a:lstStyle/>
        <a:p>
          <a:endParaRPr lang="en-US"/>
        </a:p>
      </dgm:t>
    </dgm:pt>
    <dgm:pt modelId="{A3FF5AC9-591F-476F-AB81-051F31A0D1A7}" type="pres">
      <dgm:prSet presAssocID="{A817F82A-D83E-4B00-8DC8-6B6E9F803B5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9BE377-525B-4036-9FFA-3BF263CF305A}" type="pres">
      <dgm:prSet presAssocID="{A817F82A-D83E-4B00-8DC8-6B6E9F803B5B}" presName="spNode" presStyleCnt="0"/>
      <dgm:spPr/>
    </dgm:pt>
    <dgm:pt modelId="{636C807D-3414-4252-B713-0E83AFFFFEC9}" type="pres">
      <dgm:prSet presAssocID="{DAEDFCCE-1B08-4B49-89D3-09C0575A7BCC}" presName="sibTrans" presStyleLbl="sibTrans1D1" presStyleIdx="3" presStyleCnt="4"/>
      <dgm:spPr/>
      <dgm:t>
        <a:bodyPr/>
        <a:lstStyle/>
        <a:p>
          <a:endParaRPr lang="en-US"/>
        </a:p>
      </dgm:t>
    </dgm:pt>
  </dgm:ptLst>
  <dgm:cxnLst>
    <dgm:cxn modelId="{B37D1B4F-EF7A-4B5D-91E9-E1598ED65578}" type="presOf" srcId="{DAEDFCCE-1B08-4B49-89D3-09C0575A7BCC}" destId="{636C807D-3414-4252-B713-0E83AFFFFEC9}" srcOrd="0" destOrd="0" presId="urn:microsoft.com/office/officeart/2005/8/layout/cycle6"/>
    <dgm:cxn modelId="{4DEEB0F3-B8EB-4C9E-8790-122B9A4D061A}" srcId="{91F84304-F0A4-4FF4-B16E-5CAF28C6691B}" destId="{3D08DB08-DA88-4356-9DC8-FCBD260BF3E1}" srcOrd="0" destOrd="0" parTransId="{21DCFD80-FF50-45F8-8E34-9F4CFABED36B}" sibTransId="{84878C7E-C970-4AA7-98D5-E6ACCBB691B1}"/>
    <dgm:cxn modelId="{007309CF-D9E4-4FF8-B860-86FDEF9B0675}" type="presOf" srcId="{3D08DB08-DA88-4356-9DC8-FCBD260BF3E1}" destId="{724329E0-B4FA-4CC4-B159-27249925FBB4}" srcOrd="0" destOrd="0" presId="urn:microsoft.com/office/officeart/2005/8/layout/cycle6"/>
    <dgm:cxn modelId="{43DD2000-487C-4DEB-891D-46875C73E695}" srcId="{91F84304-F0A4-4FF4-B16E-5CAF28C6691B}" destId="{EFCFBB64-31FC-4BCB-AA42-34845468DD37}" srcOrd="1" destOrd="0" parTransId="{731D3B6C-D33F-4293-A089-79C576165A57}" sibTransId="{19845DCA-B8DE-4C11-9E4B-1A3B3FA37D0F}"/>
    <dgm:cxn modelId="{C7206E43-362A-44AA-925F-79E13E7B7B1D}" type="presOf" srcId="{2888DD96-555B-4985-BF45-093FBCC8ACB1}" destId="{E93B6228-043F-437B-82CD-74C1386B64C8}" srcOrd="0" destOrd="0" presId="urn:microsoft.com/office/officeart/2005/8/layout/cycle6"/>
    <dgm:cxn modelId="{08C061D5-E64B-4DBD-B7B8-4F8C10522B93}" type="presOf" srcId="{84878C7E-C970-4AA7-98D5-E6ACCBB691B1}" destId="{C83E6B53-BEBC-4FA2-BDCE-39DC7EF55C2F}" srcOrd="0" destOrd="0" presId="urn:microsoft.com/office/officeart/2005/8/layout/cycle6"/>
    <dgm:cxn modelId="{3F94D8C2-CDE0-4358-B0F5-5408CDFE7B16}" type="presOf" srcId="{A817F82A-D83E-4B00-8DC8-6B6E9F803B5B}" destId="{A3FF5AC9-591F-476F-AB81-051F31A0D1A7}" srcOrd="0" destOrd="0" presId="urn:microsoft.com/office/officeart/2005/8/layout/cycle6"/>
    <dgm:cxn modelId="{C9C72FF3-2EE9-44CA-B220-3C56145B45F5}" type="presOf" srcId="{1859E758-734F-496B-A576-AEFD62D79A46}" destId="{58073345-FA06-4962-B1A4-427EC03273FC}" srcOrd="0" destOrd="0" presId="urn:microsoft.com/office/officeart/2005/8/layout/cycle6"/>
    <dgm:cxn modelId="{88DA8F5A-E56E-4E1F-9D2F-1BE6611409BF}" type="presOf" srcId="{EFCFBB64-31FC-4BCB-AA42-34845468DD37}" destId="{85272700-3F19-4262-9347-72ABED6DD56B}" srcOrd="0" destOrd="0" presId="urn:microsoft.com/office/officeart/2005/8/layout/cycle6"/>
    <dgm:cxn modelId="{ED9196BC-65A0-4EE9-8E5B-0607949918FD}" type="presOf" srcId="{19845DCA-B8DE-4C11-9E4B-1A3B3FA37D0F}" destId="{F095A4D3-080F-4101-B24D-7BCD9C105BEA}" srcOrd="0" destOrd="0" presId="urn:microsoft.com/office/officeart/2005/8/layout/cycle6"/>
    <dgm:cxn modelId="{6A039346-FA73-4AAF-9737-527FC2C84295}" type="presOf" srcId="{91F84304-F0A4-4FF4-B16E-5CAF28C6691B}" destId="{2B401D86-3B83-4DC7-A80A-AC9DEC5F3E29}" srcOrd="0" destOrd="0" presId="urn:microsoft.com/office/officeart/2005/8/layout/cycle6"/>
    <dgm:cxn modelId="{E7F5FEF6-DBA5-4A7A-AD43-E0EE72A6B159}" srcId="{91F84304-F0A4-4FF4-B16E-5CAF28C6691B}" destId="{A817F82A-D83E-4B00-8DC8-6B6E9F803B5B}" srcOrd="3" destOrd="0" parTransId="{4326442E-B246-4D87-ABCB-19341156511B}" sibTransId="{DAEDFCCE-1B08-4B49-89D3-09C0575A7BCC}"/>
    <dgm:cxn modelId="{754E2C7B-BE10-428F-8BAD-01E367646A4B}" srcId="{91F84304-F0A4-4FF4-B16E-5CAF28C6691B}" destId="{1859E758-734F-496B-A576-AEFD62D79A46}" srcOrd="2" destOrd="0" parTransId="{04EA852F-508A-4B95-BC8E-395A8F52CB6A}" sibTransId="{2888DD96-555B-4985-BF45-093FBCC8ACB1}"/>
    <dgm:cxn modelId="{132F7613-6201-4DCE-AD34-BDA51B4E8FDF}" type="presParOf" srcId="{2B401D86-3B83-4DC7-A80A-AC9DEC5F3E29}" destId="{724329E0-B4FA-4CC4-B159-27249925FBB4}" srcOrd="0" destOrd="0" presId="urn:microsoft.com/office/officeart/2005/8/layout/cycle6"/>
    <dgm:cxn modelId="{0A62FA55-33EF-4DBC-8F4B-C167FC193888}" type="presParOf" srcId="{2B401D86-3B83-4DC7-A80A-AC9DEC5F3E29}" destId="{1E7EEC0C-25D2-419A-A1C3-B9356A434545}" srcOrd="1" destOrd="0" presId="urn:microsoft.com/office/officeart/2005/8/layout/cycle6"/>
    <dgm:cxn modelId="{A98247C5-89B3-441A-9260-5BF05885645C}" type="presParOf" srcId="{2B401D86-3B83-4DC7-A80A-AC9DEC5F3E29}" destId="{C83E6B53-BEBC-4FA2-BDCE-39DC7EF55C2F}" srcOrd="2" destOrd="0" presId="urn:microsoft.com/office/officeart/2005/8/layout/cycle6"/>
    <dgm:cxn modelId="{FEFE90EA-4B4B-4B9A-8DB8-D151A5C0EB8A}" type="presParOf" srcId="{2B401D86-3B83-4DC7-A80A-AC9DEC5F3E29}" destId="{85272700-3F19-4262-9347-72ABED6DD56B}" srcOrd="3" destOrd="0" presId="urn:microsoft.com/office/officeart/2005/8/layout/cycle6"/>
    <dgm:cxn modelId="{807ED5FA-9A8F-4DE2-AAD7-9F08C03ADF33}" type="presParOf" srcId="{2B401D86-3B83-4DC7-A80A-AC9DEC5F3E29}" destId="{AB6D049B-DE62-4EF6-B9B3-D1B5488AAEE4}" srcOrd="4" destOrd="0" presId="urn:microsoft.com/office/officeart/2005/8/layout/cycle6"/>
    <dgm:cxn modelId="{699166D1-6312-4C10-AFEB-53A57C2CD2E5}" type="presParOf" srcId="{2B401D86-3B83-4DC7-A80A-AC9DEC5F3E29}" destId="{F095A4D3-080F-4101-B24D-7BCD9C105BEA}" srcOrd="5" destOrd="0" presId="urn:microsoft.com/office/officeart/2005/8/layout/cycle6"/>
    <dgm:cxn modelId="{F551E32A-3357-4838-A438-A5B98F5F6601}" type="presParOf" srcId="{2B401D86-3B83-4DC7-A80A-AC9DEC5F3E29}" destId="{58073345-FA06-4962-B1A4-427EC03273FC}" srcOrd="6" destOrd="0" presId="urn:microsoft.com/office/officeart/2005/8/layout/cycle6"/>
    <dgm:cxn modelId="{0C0440BA-31DC-4017-9BB4-EE405EF3E966}" type="presParOf" srcId="{2B401D86-3B83-4DC7-A80A-AC9DEC5F3E29}" destId="{EDBFC719-CBFC-4A81-9F23-C0ACE1D0865D}" srcOrd="7" destOrd="0" presId="urn:microsoft.com/office/officeart/2005/8/layout/cycle6"/>
    <dgm:cxn modelId="{30F903B7-FB7B-4A1C-BE8C-0098510C3F7A}" type="presParOf" srcId="{2B401D86-3B83-4DC7-A80A-AC9DEC5F3E29}" destId="{E93B6228-043F-437B-82CD-74C1386B64C8}" srcOrd="8" destOrd="0" presId="urn:microsoft.com/office/officeart/2005/8/layout/cycle6"/>
    <dgm:cxn modelId="{2882C4E0-7BC3-4333-9A86-D7AAD23840E7}" type="presParOf" srcId="{2B401D86-3B83-4DC7-A80A-AC9DEC5F3E29}" destId="{A3FF5AC9-591F-476F-AB81-051F31A0D1A7}" srcOrd="9" destOrd="0" presId="urn:microsoft.com/office/officeart/2005/8/layout/cycle6"/>
    <dgm:cxn modelId="{9A6445D4-8B17-47E4-973A-BA649F68FE17}" type="presParOf" srcId="{2B401D86-3B83-4DC7-A80A-AC9DEC5F3E29}" destId="{C99BE377-525B-4036-9FFA-3BF263CF305A}" srcOrd="10" destOrd="0" presId="urn:microsoft.com/office/officeart/2005/8/layout/cycle6"/>
    <dgm:cxn modelId="{B778A03F-FE85-432F-8D9B-51633BF04AF8}" type="presParOf" srcId="{2B401D86-3B83-4DC7-A80A-AC9DEC5F3E29}" destId="{636C807D-3414-4252-B713-0E83AFFFFEC9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C7D5E6-1543-49E3-AEF0-A95BB80461B3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227634-5CE8-4704-B829-AE1A1D138717}">
      <dgm:prSet phldrT="[Text]"/>
      <dgm:spPr/>
      <dgm:t>
        <a:bodyPr/>
        <a:lstStyle/>
        <a:p>
          <a:r>
            <a:rPr lang="en-US" dirty="0" smtClean="0"/>
            <a:t>MEC AND SENIOR MANAGEMENT SERVICE TO PROVIDE LEADERSHIP</a:t>
          </a:r>
          <a:endParaRPr lang="en-US" dirty="0"/>
        </a:p>
      </dgm:t>
    </dgm:pt>
    <dgm:pt modelId="{A5B239CA-9C90-4C8D-BFA9-2AE2A25D6FCC}" type="parTrans" cxnId="{C9C7E827-4F6B-49B9-8D51-042FEC8070AC}">
      <dgm:prSet/>
      <dgm:spPr/>
      <dgm:t>
        <a:bodyPr/>
        <a:lstStyle/>
        <a:p>
          <a:endParaRPr lang="en-US"/>
        </a:p>
      </dgm:t>
    </dgm:pt>
    <dgm:pt modelId="{8F6B6C9E-8561-4005-8083-73AC7A5F3D5D}" type="sibTrans" cxnId="{C9C7E827-4F6B-49B9-8D51-042FEC8070AC}">
      <dgm:prSet/>
      <dgm:spPr/>
      <dgm:t>
        <a:bodyPr/>
        <a:lstStyle/>
        <a:p>
          <a:endParaRPr lang="en-US"/>
        </a:p>
      </dgm:t>
    </dgm:pt>
    <dgm:pt modelId="{534754C1-9B88-4C09-AFF6-DB0E93F62760}">
      <dgm:prSet phldrT="[Text]" custT="1"/>
      <dgm:spPr/>
      <dgm:t>
        <a:bodyPr/>
        <a:lstStyle/>
        <a:p>
          <a:r>
            <a:rPr lang="en-US" sz="1600" dirty="0" smtClean="0">
              <a:solidFill>
                <a:schemeClr val="bg1"/>
              </a:solidFill>
            </a:rPr>
            <a:t>REGULATORY FRAMEWORK COMPLIANCE</a:t>
          </a:r>
          <a:endParaRPr lang="en-US" sz="1600" dirty="0">
            <a:solidFill>
              <a:schemeClr val="bg1"/>
            </a:solidFill>
          </a:endParaRPr>
        </a:p>
      </dgm:t>
    </dgm:pt>
    <dgm:pt modelId="{08F88F4D-84A7-4ACF-8BBC-4093444FE624}" type="parTrans" cxnId="{F0172287-3023-4C58-849C-7B47605EA04D}">
      <dgm:prSet/>
      <dgm:spPr/>
      <dgm:t>
        <a:bodyPr/>
        <a:lstStyle/>
        <a:p>
          <a:endParaRPr lang="en-US"/>
        </a:p>
      </dgm:t>
    </dgm:pt>
    <dgm:pt modelId="{18032A0F-94F2-4725-A517-0CCEE8B9F33C}" type="sibTrans" cxnId="{F0172287-3023-4C58-849C-7B47605EA04D}">
      <dgm:prSet/>
      <dgm:spPr/>
      <dgm:t>
        <a:bodyPr/>
        <a:lstStyle/>
        <a:p>
          <a:endParaRPr lang="en-US"/>
        </a:p>
      </dgm:t>
    </dgm:pt>
    <dgm:pt modelId="{3D33CA2F-29B1-4125-A358-8E575897EB29}">
      <dgm:prSet phldrT="[Text]" custT="1"/>
      <dgm:spPr/>
      <dgm:t>
        <a:bodyPr/>
        <a:lstStyle/>
        <a:p>
          <a:r>
            <a:rPr lang="en-US" sz="1400" b="0" dirty="0" smtClean="0">
              <a:solidFill>
                <a:schemeClr val="bg1"/>
              </a:solidFill>
            </a:rPr>
            <a:t>SERVICE DELIVERY IMPROVEMENT PLAN PER UNIT/</a:t>
          </a:r>
        </a:p>
        <a:p>
          <a:r>
            <a:rPr lang="en-US" sz="1400" b="0" dirty="0" smtClean="0">
              <a:solidFill>
                <a:schemeClr val="bg1"/>
              </a:solidFill>
            </a:rPr>
            <a:t>PROGRAMME</a:t>
          </a:r>
          <a:endParaRPr lang="en-US" sz="1400" b="0" dirty="0">
            <a:solidFill>
              <a:schemeClr val="bg1"/>
            </a:solidFill>
          </a:endParaRPr>
        </a:p>
      </dgm:t>
    </dgm:pt>
    <dgm:pt modelId="{3063E882-FEBE-499E-9E02-2B60F44A4D15}" type="parTrans" cxnId="{C65E98CC-A273-4A7B-B5B1-31239B952F0F}">
      <dgm:prSet/>
      <dgm:spPr/>
      <dgm:t>
        <a:bodyPr/>
        <a:lstStyle/>
        <a:p>
          <a:endParaRPr lang="en-US"/>
        </a:p>
      </dgm:t>
    </dgm:pt>
    <dgm:pt modelId="{26AADBBC-2D1B-4F22-A7E7-30BC43487F42}" type="sibTrans" cxnId="{C65E98CC-A273-4A7B-B5B1-31239B952F0F}">
      <dgm:prSet/>
      <dgm:spPr/>
      <dgm:t>
        <a:bodyPr/>
        <a:lstStyle/>
        <a:p>
          <a:endParaRPr lang="en-US"/>
        </a:p>
      </dgm:t>
    </dgm:pt>
    <dgm:pt modelId="{BF4FA4A1-156F-4A35-8BA4-29D06466D5D0}">
      <dgm:prSet phldrT="[Text]" custT="1"/>
      <dgm:spPr/>
      <dgm:t>
        <a:bodyPr/>
        <a:lstStyle/>
        <a:p>
          <a:r>
            <a:rPr lang="en-US" sz="1400" b="0" dirty="0" smtClean="0">
              <a:solidFill>
                <a:schemeClr val="bg1"/>
              </a:solidFill>
            </a:rPr>
            <a:t>HIGH LEVEL</a:t>
          </a:r>
        </a:p>
        <a:p>
          <a:r>
            <a:rPr lang="en-US" sz="1400" b="0" dirty="0" smtClean="0">
              <a:solidFill>
                <a:schemeClr val="bg1"/>
              </a:solidFill>
            </a:rPr>
            <a:t>COMMUNICATION PLAN</a:t>
          </a:r>
          <a:endParaRPr lang="en-US" sz="1400" b="0" dirty="0">
            <a:solidFill>
              <a:schemeClr val="bg1"/>
            </a:solidFill>
          </a:endParaRPr>
        </a:p>
      </dgm:t>
    </dgm:pt>
    <dgm:pt modelId="{4C09ABCD-BB41-4C2E-B949-7EF9268DB830}" type="parTrans" cxnId="{16FF09CE-A179-4FF9-8972-B03DE95956A8}">
      <dgm:prSet/>
      <dgm:spPr/>
      <dgm:t>
        <a:bodyPr/>
        <a:lstStyle/>
        <a:p>
          <a:endParaRPr lang="en-US"/>
        </a:p>
      </dgm:t>
    </dgm:pt>
    <dgm:pt modelId="{7C12ACCB-F784-418C-A742-4D4F4BE829FC}" type="sibTrans" cxnId="{16FF09CE-A179-4FF9-8972-B03DE95956A8}">
      <dgm:prSet/>
      <dgm:spPr/>
      <dgm:t>
        <a:bodyPr/>
        <a:lstStyle/>
        <a:p>
          <a:endParaRPr lang="en-US"/>
        </a:p>
      </dgm:t>
    </dgm:pt>
    <dgm:pt modelId="{29258F02-0ECC-43AA-B5B7-619C7E3764D7}">
      <dgm:prSet custT="1"/>
      <dgm:spPr/>
      <dgm:t>
        <a:bodyPr/>
        <a:lstStyle/>
        <a:p>
          <a:r>
            <a:rPr lang="en-US" sz="1600" b="0" dirty="0" smtClean="0">
              <a:solidFill>
                <a:schemeClr val="bg1"/>
              </a:solidFill>
            </a:rPr>
            <a:t>ALL UNITS /PROGRAMME STAFF INVOLVEMENT</a:t>
          </a:r>
          <a:endParaRPr lang="en-US" sz="1600" b="0" dirty="0">
            <a:solidFill>
              <a:schemeClr val="bg1"/>
            </a:solidFill>
          </a:endParaRPr>
        </a:p>
      </dgm:t>
    </dgm:pt>
    <dgm:pt modelId="{F1FB5FDC-33CD-45F7-B386-EC6224856F68}" type="parTrans" cxnId="{24BED24E-ACF5-4EC8-9D68-98256E5D3698}">
      <dgm:prSet/>
      <dgm:spPr/>
      <dgm:t>
        <a:bodyPr/>
        <a:lstStyle/>
        <a:p>
          <a:endParaRPr lang="en-US"/>
        </a:p>
      </dgm:t>
    </dgm:pt>
    <dgm:pt modelId="{80A5AA65-5F44-4ECD-951A-30562F0C70A0}" type="sibTrans" cxnId="{24BED24E-ACF5-4EC8-9D68-98256E5D3698}">
      <dgm:prSet/>
      <dgm:spPr/>
      <dgm:t>
        <a:bodyPr/>
        <a:lstStyle/>
        <a:p>
          <a:endParaRPr lang="en-US"/>
        </a:p>
      </dgm:t>
    </dgm:pt>
    <dgm:pt modelId="{DB80AEAB-3641-4308-B3C8-6134B73B17DE}">
      <dgm:prSet custT="1"/>
      <dgm:spPr/>
      <dgm:t>
        <a:bodyPr/>
        <a:lstStyle/>
        <a:p>
          <a:r>
            <a:rPr lang="en-US" sz="1800" b="0" dirty="0" smtClean="0">
              <a:solidFill>
                <a:schemeClr val="bg1"/>
              </a:solidFill>
            </a:rPr>
            <a:t>MONTHLY PROGRESS REPORT TO THE MEC</a:t>
          </a:r>
          <a:endParaRPr lang="en-US" sz="1800" b="0" dirty="0">
            <a:solidFill>
              <a:schemeClr val="bg1"/>
            </a:solidFill>
          </a:endParaRPr>
        </a:p>
      </dgm:t>
    </dgm:pt>
    <dgm:pt modelId="{5D334D13-9EA5-4048-BFDE-4CAB062DA559}" type="parTrans" cxnId="{3CAB38F8-E1E0-46E3-9712-43C2D32BD4AC}">
      <dgm:prSet/>
      <dgm:spPr/>
      <dgm:t>
        <a:bodyPr/>
        <a:lstStyle/>
        <a:p>
          <a:endParaRPr lang="en-US"/>
        </a:p>
      </dgm:t>
    </dgm:pt>
    <dgm:pt modelId="{382006BA-1370-453C-A45A-24A9210B382E}" type="sibTrans" cxnId="{3CAB38F8-E1E0-46E3-9712-43C2D32BD4AC}">
      <dgm:prSet/>
      <dgm:spPr/>
      <dgm:t>
        <a:bodyPr/>
        <a:lstStyle/>
        <a:p>
          <a:endParaRPr lang="en-US"/>
        </a:p>
      </dgm:t>
    </dgm:pt>
    <dgm:pt modelId="{53125936-6505-4A5C-9A3A-B9591936C46D}">
      <dgm:prSet custT="1"/>
      <dgm:spPr/>
      <dgm:t>
        <a:bodyPr/>
        <a:lstStyle/>
        <a:p>
          <a:r>
            <a:rPr lang="en-US" sz="1600" b="0" dirty="0" smtClean="0">
              <a:solidFill>
                <a:schemeClr val="bg1"/>
              </a:solidFill>
            </a:rPr>
            <a:t>CONSOLIDATE  WORK OF TASK TEAMS</a:t>
          </a:r>
          <a:endParaRPr lang="en-US" sz="1600" b="0" dirty="0">
            <a:solidFill>
              <a:schemeClr val="bg1"/>
            </a:solidFill>
          </a:endParaRPr>
        </a:p>
      </dgm:t>
    </dgm:pt>
    <dgm:pt modelId="{DBB65FC3-A14E-4548-935E-2253929DC43D}" type="parTrans" cxnId="{D4491346-CC51-4E1A-BB63-8A667991B5E3}">
      <dgm:prSet/>
      <dgm:spPr/>
      <dgm:t>
        <a:bodyPr/>
        <a:lstStyle/>
        <a:p>
          <a:endParaRPr lang="en-ZA"/>
        </a:p>
      </dgm:t>
    </dgm:pt>
    <dgm:pt modelId="{17C26EB3-4888-4EE4-97E3-373C2606BAF4}" type="sibTrans" cxnId="{D4491346-CC51-4E1A-BB63-8A667991B5E3}">
      <dgm:prSet/>
      <dgm:spPr/>
      <dgm:t>
        <a:bodyPr/>
        <a:lstStyle/>
        <a:p>
          <a:endParaRPr lang="en-ZA"/>
        </a:p>
      </dgm:t>
    </dgm:pt>
    <dgm:pt modelId="{1646C208-E22F-4A1E-9514-CA0E3C5BFD94}" type="pres">
      <dgm:prSet presAssocID="{EFC7D5E6-1543-49E3-AEF0-A95BB80461B3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FB11E1-FC89-4ECB-BD04-683C5B0FDACE}" type="pres">
      <dgm:prSet presAssocID="{CD227634-5CE8-4704-B829-AE1A1D138717}" presName="roof" presStyleLbl="dkBgShp" presStyleIdx="0" presStyleCnt="2"/>
      <dgm:spPr/>
      <dgm:t>
        <a:bodyPr/>
        <a:lstStyle/>
        <a:p>
          <a:endParaRPr lang="en-US"/>
        </a:p>
      </dgm:t>
    </dgm:pt>
    <dgm:pt modelId="{B3B2434B-475F-4224-AC46-4E38BB9BEA26}" type="pres">
      <dgm:prSet presAssocID="{CD227634-5CE8-4704-B829-AE1A1D138717}" presName="pillars" presStyleCnt="0"/>
      <dgm:spPr/>
    </dgm:pt>
    <dgm:pt modelId="{593FFBA7-4D82-4D58-AC78-6E6B3BE36A0E}" type="pres">
      <dgm:prSet presAssocID="{CD227634-5CE8-4704-B829-AE1A1D138717}" presName="pillar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728634-0140-4B03-972C-0882837D1A4A}" type="pres">
      <dgm:prSet presAssocID="{3D33CA2F-29B1-4125-A358-8E575897EB29}" presName="pillar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FC52A4-2490-4045-B36F-F47E55801264}" type="pres">
      <dgm:prSet presAssocID="{29258F02-0ECC-43AA-B5B7-619C7E3764D7}" presName="pillar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F87202-37F7-4B78-9C58-FC37D9F5C3B8}" type="pres">
      <dgm:prSet presAssocID="{DB80AEAB-3641-4308-B3C8-6134B73B17DE}" presName="pillar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86AF19-6C93-42EA-B780-91259E0776BC}" type="pres">
      <dgm:prSet presAssocID="{53125936-6505-4A5C-9A3A-B9591936C46D}" presName="pillar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18658AC2-8AA8-45AF-A6CA-A1221DAE529F}" type="pres">
      <dgm:prSet presAssocID="{BF4FA4A1-156F-4A35-8BA4-29D06466D5D0}" presName="pillar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8CE836-C081-4C54-AC15-405B69A7D7B7}" type="pres">
      <dgm:prSet presAssocID="{CD227634-5CE8-4704-B829-AE1A1D138717}" presName="base" presStyleLbl="dkBgShp" presStyleIdx="1" presStyleCnt="2"/>
      <dgm:spPr/>
    </dgm:pt>
  </dgm:ptLst>
  <dgm:cxnLst>
    <dgm:cxn modelId="{D34D92D2-0CB3-4721-9B55-C1AC5AB6C63D}" type="presOf" srcId="{DB80AEAB-3641-4308-B3C8-6134B73B17DE}" destId="{41F87202-37F7-4B78-9C58-FC37D9F5C3B8}" srcOrd="0" destOrd="0" presId="urn:microsoft.com/office/officeart/2005/8/layout/hList3"/>
    <dgm:cxn modelId="{F0172287-3023-4C58-849C-7B47605EA04D}" srcId="{CD227634-5CE8-4704-B829-AE1A1D138717}" destId="{534754C1-9B88-4C09-AFF6-DB0E93F62760}" srcOrd="0" destOrd="0" parTransId="{08F88F4D-84A7-4ACF-8BBC-4093444FE624}" sibTransId="{18032A0F-94F2-4725-A517-0CCEE8B9F33C}"/>
    <dgm:cxn modelId="{96229B6C-018A-4EC1-B9C9-F017AF413C20}" type="presOf" srcId="{CD227634-5CE8-4704-B829-AE1A1D138717}" destId="{22FB11E1-FC89-4ECB-BD04-683C5B0FDACE}" srcOrd="0" destOrd="0" presId="urn:microsoft.com/office/officeart/2005/8/layout/hList3"/>
    <dgm:cxn modelId="{24BED24E-ACF5-4EC8-9D68-98256E5D3698}" srcId="{CD227634-5CE8-4704-B829-AE1A1D138717}" destId="{29258F02-0ECC-43AA-B5B7-619C7E3764D7}" srcOrd="2" destOrd="0" parTransId="{F1FB5FDC-33CD-45F7-B386-EC6224856F68}" sibTransId="{80A5AA65-5F44-4ECD-951A-30562F0C70A0}"/>
    <dgm:cxn modelId="{3CAB38F8-E1E0-46E3-9712-43C2D32BD4AC}" srcId="{CD227634-5CE8-4704-B829-AE1A1D138717}" destId="{DB80AEAB-3641-4308-B3C8-6134B73B17DE}" srcOrd="3" destOrd="0" parTransId="{5D334D13-9EA5-4048-BFDE-4CAB062DA559}" sibTransId="{382006BA-1370-453C-A45A-24A9210B382E}"/>
    <dgm:cxn modelId="{5C444418-355B-43D2-8D59-6D6919CE1172}" type="presOf" srcId="{3D33CA2F-29B1-4125-A358-8E575897EB29}" destId="{96728634-0140-4B03-972C-0882837D1A4A}" srcOrd="0" destOrd="0" presId="urn:microsoft.com/office/officeart/2005/8/layout/hList3"/>
    <dgm:cxn modelId="{78774F58-4820-4D9E-BA22-88EEECCF64C0}" type="presOf" srcId="{534754C1-9B88-4C09-AFF6-DB0E93F62760}" destId="{593FFBA7-4D82-4D58-AC78-6E6B3BE36A0E}" srcOrd="0" destOrd="0" presId="urn:microsoft.com/office/officeart/2005/8/layout/hList3"/>
    <dgm:cxn modelId="{9902F2F4-ACF7-498D-8A66-5A01AD5E7F3C}" type="presOf" srcId="{29258F02-0ECC-43AA-B5B7-619C7E3764D7}" destId="{37FC52A4-2490-4045-B36F-F47E55801264}" srcOrd="0" destOrd="0" presId="urn:microsoft.com/office/officeart/2005/8/layout/hList3"/>
    <dgm:cxn modelId="{16FF09CE-A179-4FF9-8972-B03DE95956A8}" srcId="{CD227634-5CE8-4704-B829-AE1A1D138717}" destId="{BF4FA4A1-156F-4A35-8BA4-29D06466D5D0}" srcOrd="5" destOrd="0" parTransId="{4C09ABCD-BB41-4C2E-B949-7EF9268DB830}" sibTransId="{7C12ACCB-F784-418C-A742-4D4F4BE829FC}"/>
    <dgm:cxn modelId="{01E3F8AA-9153-4DD9-B914-85DA29930B4F}" type="presOf" srcId="{53125936-6505-4A5C-9A3A-B9591936C46D}" destId="{CF86AF19-6C93-42EA-B780-91259E0776BC}" srcOrd="0" destOrd="0" presId="urn:microsoft.com/office/officeart/2005/8/layout/hList3"/>
    <dgm:cxn modelId="{F5E9DE8B-A29F-48FE-9FCE-C046B3E30EE8}" type="presOf" srcId="{EFC7D5E6-1543-49E3-AEF0-A95BB80461B3}" destId="{1646C208-E22F-4A1E-9514-CA0E3C5BFD94}" srcOrd="0" destOrd="0" presId="urn:microsoft.com/office/officeart/2005/8/layout/hList3"/>
    <dgm:cxn modelId="{C9C7E827-4F6B-49B9-8D51-042FEC8070AC}" srcId="{EFC7D5E6-1543-49E3-AEF0-A95BB80461B3}" destId="{CD227634-5CE8-4704-B829-AE1A1D138717}" srcOrd="0" destOrd="0" parTransId="{A5B239CA-9C90-4C8D-BFA9-2AE2A25D6FCC}" sibTransId="{8F6B6C9E-8561-4005-8083-73AC7A5F3D5D}"/>
    <dgm:cxn modelId="{51B92E7B-BE9E-4B30-9B42-765A963F4EE0}" type="presOf" srcId="{BF4FA4A1-156F-4A35-8BA4-29D06466D5D0}" destId="{18658AC2-8AA8-45AF-A6CA-A1221DAE529F}" srcOrd="0" destOrd="0" presId="urn:microsoft.com/office/officeart/2005/8/layout/hList3"/>
    <dgm:cxn modelId="{C65E98CC-A273-4A7B-B5B1-31239B952F0F}" srcId="{CD227634-5CE8-4704-B829-AE1A1D138717}" destId="{3D33CA2F-29B1-4125-A358-8E575897EB29}" srcOrd="1" destOrd="0" parTransId="{3063E882-FEBE-499E-9E02-2B60F44A4D15}" sibTransId="{26AADBBC-2D1B-4F22-A7E7-30BC43487F42}"/>
    <dgm:cxn modelId="{D4491346-CC51-4E1A-BB63-8A667991B5E3}" srcId="{CD227634-5CE8-4704-B829-AE1A1D138717}" destId="{53125936-6505-4A5C-9A3A-B9591936C46D}" srcOrd="4" destOrd="0" parTransId="{DBB65FC3-A14E-4548-935E-2253929DC43D}" sibTransId="{17C26EB3-4888-4EE4-97E3-373C2606BAF4}"/>
    <dgm:cxn modelId="{1DF34AEC-06D6-4E86-9942-1C6EDB70568F}" type="presParOf" srcId="{1646C208-E22F-4A1E-9514-CA0E3C5BFD94}" destId="{22FB11E1-FC89-4ECB-BD04-683C5B0FDACE}" srcOrd="0" destOrd="0" presId="urn:microsoft.com/office/officeart/2005/8/layout/hList3"/>
    <dgm:cxn modelId="{CCB8D6DE-350A-4CE5-BE14-E38F8A5CD8EA}" type="presParOf" srcId="{1646C208-E22F-4A1E-9514-CA0E3C5BFD94}" destId="{B3B2434B-475F-4224-AC46-4E38BB9BEA26}" srcOrd="1" destOrd="0" presId="urn:microsoft.com/office/officeart/2005/8/layout/hList3"/>
    <dgm:cxn modelId="{30BCE597-B722-4897-83D5-4125A9FDA584}" type="presParOf" srcId="{B3B2434B-475F-4224-AC46-4E38BB9BEA26}" destId="{593FFBA7-4D82-4D58-AC78-6E6B3BE36A0E}" srcOrd="0" destOrd="0" presId="urn:microsoft.com/office/officeart/2005/8/layout/hList3"/>
    <dgm:cxn modelId="{E7360C94-E6C2-4EAC-A8EC-F63B07422A8D}" type="presParOf" srcId="{B3B2434B-475F-4224-AC46-4E38BB9BEA26}" destId="{96728634-0140-4B03-972C-0882837D1A4A}" srcOrd="1" destOrd="0" presId="urn:microsoft.com/office/officeart/2005/8/layout/hList3"/>
    <dgm:cxn modelId="{D488DB78-6EAC-4A9C-AE07-0255589CBAA8}" type="presParOf" srcId="{B3B2434B-475F-4224-AC46-4E38BB9BEA26}" destId="{37FC52A4-2490-4045-B36F-F47E55801264}" srcOrd="2" destOrd="0" presId="urn:microsoft.com/office/officeart/2005/8/layout/hList3"/>
    <dgm:cxn modelId="{28BEFD82-4772-4D45-9451-2D5D566E5D63}" type="presParOf" srcId="{B3B2434B-475F-4224-AC46-4E38BB9BEA26}" destId="{41F87202-37F7-4B78-9C58-FC37D9F5C3B8}" srcOrd="3" destOrd="0" presId="urn:microsoft.com/office/officeart/2005/8/layout/hList3"/>
    <dgm:cxn modelId="{C3E00B1F-4EF4-4EE6-BA7A-7A355EB1611C}" type="presParOf" srcId="{B3B2434B-475F-4224-AC46-4E38BB9BEA26}" destId="{CF86AF19-6C93-42EA-B780-91259E0776BC}" srcOrd="4" destOrd="0" presId="urn:microsoft.com/office/officeart/2005/8/layout/hList3"/>
    <dgm:cxn modelId="{9E5591CE-F959-473F-ACB9-B9450C68CA55}" type="presParOf" srcId="{B3B2434B-475F-4224-AC46-4E38BB9BEA26}" destId="{18658AC2-8AA8-45AF-A6CA-A1221DAE529F}" srcOrd="5" destOrd="0" presId="urn:microsoft.com/office/officeart/2005/8/layout/hList3"/>
    <dgm:cxn modelId="{7F2AF6DD-29D7-480F-B106-1A6896B7336B}" type="presParOf" srcId="{1646C208-E22F-4A1E-9514-CA0E3C5BFD94}" destId="{078CE836-C081-4C54-AC15-405B69A7D7B7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E931017-31CE-4C57-ABB3-3F82440643A7}" type="datetimeFigureOut">
              <a:rPr lang="en-US"/>
              <a:pPr>
                <a:defRPr/>
              </a:pPr>
              <a:t>7/15/2014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18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0" y="94218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6E82033-C156-46B2-A3FA-D8029B7718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01604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6233E7E-3923-4003-A909-E528943E42AD}" type="datetimeFigureOut">
              <a:rPr lang="en-US"/>
              <a:pPr>
                <a:defRPr/>
              </a:pPr>
              <a:t>7/15/2014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ZA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1700"/>
            <a:ext cx="5435600" cy="44624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ZA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18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00" y="94218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0C79B63-3350-4F08-BC8F-4450C9008819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18718070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3944967-B0E9-4C15-B94E-D88F22E068F5}" type="slidenum">
              <a:rPr lang="en-ZA" smtClean="0"/>
              <a:pPr/>
              <a:t>1</a:t>
            </a:fld>
            <a:endParaRPr lang="en-ZA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EEA5EA9-B05A-403A-8BD3-AA5353BEFB18}" type="slidenum">
              <a:rPr lang="en-ZA" smtClean="0"/>
              <a:pPr/>
              <a:t>14</a:t>
            </a:fld>
            <a:endParaRPr lang="en-ZA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5B6773A-0E6C-4055-B77B-7FE4516AC93C}" type="slidenum">
              <a:rPr lang="en-ZA" smtClean="0"/>
              <a:pPr/>
              <a:t>15</a:t>
            </a:fld>
            <a:endParaRPr lang="en-ZA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CEEC13D-FD4D-449F-A0AF-F590C90A7BD2}" type="slidenum">
              <a:rPr lang="en-ZA" smtClean="0"/>
              <a:pPr/>
              <a:t>16</a:t>
            </a:fld>
            <a:endParaRPr lang="en-ZA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5B6773A-0E6C-4055-B77B-7FE4516AC93C}" type="slidenum">
              <a:rPr lang="en-ZA" smtClean="0"/>
              <a:pPr/>
              <a:t>17</a:t>
            </a:fld>
            <a:endParaRPr lang="en-ZA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78672BA-FB0D-43DA-BC41-4FA7B6BF284D}" type="slidenum">
              <a:rPr lang="en-ZA" smtClean="0"/>
              <a:pPr/>
              <a:t>18</a:t>
            </a:fld>
            <a:endParaRPr lang="en-Z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4B0D4D0-05D2-42E1-8555-6DD8F67DE913}" type="slidenum">
              <a:rPr lang="en-ZA" smtClean="0"/>
              <a:pPr/>
              <a:t>2</a:t>
            </a:fld>
            <a:endParaRPr lang="en-ZA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3EB4A3E-140A-4D46-A617-1EE6EEAEDB16}" type="slidenum">
              <a:rPr lang="en-ZA" smtClean="0"/>
              <a:pPr/>
              <a:t>3</a:t>
            </a:fld>
            <a:endParaRPr lang="en-ZA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25032E-7223-4303-BB3B-C6195A7947E2}" type="slidenum">
              <a:rPr lang="en-ZA" smtClean="0"/>
              <a:pPr/>
              <a:t>4</a:t>
            </a:fld>
            <a:endParaRPr lang="en-ZA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Frank\Desktop\bkal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71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99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6" name="Picture 2" descr="C:\Users\Frank\Desktop\logo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41288"/>
            <a:ext cx="2438400" cy="69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C:\Users\Frank\Desktop\EPWP21.png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77200" y="6324600"/>
            <a:ext cx="985838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3A1F5-3E7F-4F76-AFC7-95C5F7E4D20B}" type="datetimeFigureOut">
              <a:rPr lang="en-US"/>
              <a:pPr>
                <a:defRPr/>
              </a:pPr>
              <a:t>7/15/2014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2E14F-AE49-4CCA-800D-6292096E97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352DE-AA88-4225-BDA2-ED959CDFA3EE}" type="datetimeFigureOut">
              <a:rPr lang="en-US"/>
              <a:pPr>
                <a:defRPr/>
              </a:pPr>
              <a:t>7/15/2014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301C0-083B-4D77-A08E-C281B414C9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60403-196F-46D2-A18A-51F5930D28E9}" type="datetimeFigureOut">
              <a:rPr lang="en-US"/>
              <a:pPr>
                <a:defRPr/>
              </a:pPr>
              <a:t>7/15/2014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1D9B4-941F-437C-A6F2-CAACA63A25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79B66-4A25-4D8A-B8D1-5DA54E80E65A}" type="datetimeFigureOut">
              <a:rPr lang="en-US"/>
              <a:pPr>
                <a:defRPr/>
              </a:pPr>
              <a:t>7/15/2014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4AAE9-BCB5-4C76-B5D8-03316DA0AF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07419-86D5-4016-8300-962B73A08A1C}" type="datetimeFigureOut">
              <a:rPr lang="en-US"/>
              <a:pPr>
                <a:defRPr/>
              </a:pPr>
              <a:t>7/15/2014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990F7-0A0E-47A3-A98D-52A3BDFCDA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E1746-7301-4FEE-A283-9D304C823CB8}" type="datetimeFigureOut">
              <a:rPr lang="en-US"/>
              <a:pPr>
                <a:defRPr/>
              </a:pPr>
              <a:t>7/15/2014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A23B4-FBB0-44D6-9F05-7606CC26E1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173B1-A861-4834-9E65-4D50AEB6187A}" type="datetimeFigureOut">
              <a:rPr lang="en-US"/>
              <a:pPr>
                <a:defRPr/>
              </a:pPr>
              <a:t>7/15/2014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6765A-818F-4D73-B8E8-0F05E81925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EB723-BFED-4F5E-A0B1-CAACBDA13831}" type="datetimeFigureOut">
              <a:rPr lang="en-US"/>
              <a:pPr>
                <a:defRPr/>
              </a:pPr>
              <a:t>7/15/2014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DD9BB-5546-42CB-A1E4-AA7BA0689D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68473-09B7-494B-86CB-43C9BDEA29A0}" type="datetimeFigureOut">
              <a:rPr lang="en-US"/>
              <a:pPr>
                <a:defRPr/>
              </a:pPr>
              <a:t>7/15/2014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CD492-8A89-4E4F-9553-621736CE3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78AEB-B756-4A7A-9852-67D857C6AEAD}" type="datetimeFigureOut">
              <a:rPr lang="en-US"/>
              <a:pPr>
                <a:defRPr/>
              </a:pPr>
              <a:t>7/15/2014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D484E-6216-4A01-B3B8-2EBACF8E10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AF148-FBEC-44C4-BD8F-DA821C95E2B5}" type="datetimeFigureOut">
              <a:rPr lang="en-US"/>
              <a:pPr>
                <a:defRPr/>
              </a:pPr>
              <a:t>7/15/2014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44EC6-9FB0-446B-A1A0-CD6E35D925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A738BE2-4E52-4C6A-A64C-07D8BA0153E2}" type="datetimeFigureOut">
              <a:rPr lang="en-US"/>
              <a:pPr>
                <a:defRPr/>
              </a:pPr>
              <a:t>7/15/2014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8196214-302B-42D0-A049-9EE0981A59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5"/>
          <p:cNvSpPr>
            <a:spLocks noGrp="1"/>
          </p:cNvSpPr>
          <p:nvPr>
            <p:ph type="ctrTitle"/>
          </p:nvPr>
        </p:nvSpPr>
        <p:spPr>
          <a:xfrm>
            <a:off x="609600" y="1219200"/>
            <a:ext cx="7696200" cy="1600200"/>
          </a:xfrm>
        </p:spPr>
        <p:txBody>
          <a:bodyPr/>
          <a:lstStyle/>
          <a:p>
            <a:r>
              <a:rPr lang="en-US" sz="3200" dirty="0" smtClean="0">
                <a:latin typeface="Trebuchet MS" pitchFamily="34" charset="0"/>
              </a:rPr>
              <a:t>DEPARTMENT OF PUBLIC WORKS AND ROADS</a:t>
            </a:r>
            <a:endParaRPr lang="en-US" sz="3200" b="1" dirty="0" smtClean="0">
              <a:latin typeface="Trebuchet MS" pitchFamily="34" charset="0"/>
              <a:cs typeface="Arial" charset="0"/>
            </a:endParaRPr>
          </a:p>
        </p:txBody>
      </p:sp>
      <p:sp>
        <p:nvSpPr>
          <p:cNvPr id="3075" name="Subtitle 6"/>
          <p:cNvSpPr>
            <a:spLocks noGrp="1"/>
          </p:cNvSpPr>
          <p:nvPr>
            <p:ph type="subTitle" idx="1"/>
          </p:nvPr>
        </p:nvSpPr>
        <p:spPr>
          <a:xfrm>
            <a:off x="1219200" y="3352800"/>
            <a:ext cx="6553200" cy="838200"/>
          </a:xfrm>
        </p:spPr>
        <p:txBody>
          <a:bodyPr/>
          <a:lstStyle/>
          <a:p>
            <a:r>
              <a:rPr lang="en-US" sz="4200" b="1" dirty="0" smtClean="0">
                <a:solidFill>
                  <a:srgbClr val="0070C0"/>
                </a:solidFill>
                <a:latin typeface="Georgia" pitchFamily="18" charset="0"/>
              </a:rPr>
              <a:t>2014/15 AND MOVING FORWARD</a:t>
            </a:r>
          </a:p>
          <a:p>
            <a:endParaRPr lang="en-US" sz="24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2" name="TextBox 3"/>
          <p:cNvSpPr txBox="1">
            <a:spLocks noChangeArrowheads="1"/>
          </p:cNvSpPr>
          <p:nvPr/>
        </p:nvSpPr>
        <p:spPr bwMode="auto">
          <a:xfrm>
            <a:off x="2286000" y="2362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" y="838200"/>
            <a:ext cx="71628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HIGH LEVEL SUMMARY OF ORGANISATIONAL CHALLENGES</a:t>
            </a:r>
            <a:r>
              <a:rPr lang="en-US" dirty="0" smtClean="0"/>
              <a:t/>
            </a:r>
            <a:br>
              <a:rPr lang="en-US" dirty="0" smtClean="0"/>
            </a:br>
            <a:endParaRPr lang="en-ZA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1676400"/>
            <a:ext cx="8229600" cy="432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cs typeface="+mn-cs"/>
              </a:rPr>
              <a:t>Pending disciplinary processes and infrastructure implementation litigation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Inability to meet compliance and requests for information deadlines (External and Internal)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cs typeface="+mn-cs"/>
              </a:rPr>
              <a:t>Performance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cs typeface="+mn-cs"/>
              </a:rPr>
              <a:t> information not adequately packaged both in our plans and reports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Silo operations between and within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programmes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911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2" name="TextBox 3"/>
          <p:cNvSpPr txBox="1">
            <a:spLocks noChangeArrowheads="1"/>
          </p:cNvSpPr>
          <p:nvPr/>
        </p:nvSpPr>
        <p:spPr bwMode="auto">
          <a:xfrm>
            <a:off x="2286000" y="2362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" y="838200"/>
            <a:ext cx="71628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LIMITATIONS/WEAKNESSES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ZA" b="1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1371600"/>
            <a:ext cx="8229600" cy="432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000" dirty="0"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en-US" sz="2800" dirty="0" smtClean="0">
                <a:latin typeface="+mn-lt"/>
                <a:cs typeface="+mn-cs"/>
              </a:rPr>
              <a:t>Management of the contractor development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Roads budget pressures from accruals and determination from the Department of Transport on 40% PRMG funding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Confidence from client departments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Different messages about the department from within at different levels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Rising demands for roads and inadequate budgeting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cs typeface="+mn-cs"/>
              </a:rPr>
              <a:t>Capacity  to deal with deep seated audit issues in the Finance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cs typeface="+mn-cs"/>
              </a:rPr>
              <a:t>Programme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cs typeface="+mn-cs"/>
              </a:rPr>
              <a:t> without consultants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cs typeface="+mn-cs"/>
              </a:rPr>
              <a:t> intervention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Responsibilities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vs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Delegations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sz="2400" dirty="0" smtClean="0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539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2" name="TextBox 3"/>
          <p:cNvSpPr txBox="1">
            <a:spLocks noChangeArrowheads="1"/>
          </p:cNvSpPr>
          <p:nvPr/>
        </p:nvSpPr>
        <p:spPr bwMode="auto">
          <a:xfrm>
            <a:off x="2286000" y="2362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" y="838200"/>
            <a:ext cx="71628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NEW PRONOUNCEMENTS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ZA" b="1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69900" y="1371600"/>
            <a:ext cx="8229600" cy="432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000" noProof="0" dirty="0">
                <a:latin typeface="+mn-lt"/>
                <a:cs typeface="+mn-cs"/>
              </a:rPr>
              <a:t> </a:t>
            </a:r>
            <a:r>
              <a:rPr lang="en-US" sz="2400" noProof="0" dirty="0" smtClean="0">
                <a:latin typeface="Arial" pitchFamily="34" charset="0"/>
                <a:cs typeface="Arial" pitchFamily="34" charset="0"/>
              </a:rPr>
              <a:t>Revision of the 2014/15 roads list to cater for the </a:t>
            </a:r>
            <a:r>
              <a:rPr lang="en-US" sz="2400" noProof="0" dirty="0" err="1" smtClean="0">
                <a:latin typeface="Arial" pitchFamily="34" charset="0"/>
                <a:cs typeface="Arial" pitchFamily="34" charset="0"/>
              </a:rPr>
              <a:t>Khunotsoane</a:t>
            </a:r>
            <a:r>
              <a:rPr lang="en-US" sz="2400" noProof="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n-US" sz="2400" noProof="0" dirty="0" err="1" smtClean="0">
                <a:latin typeface="Arial" pitchFamily="34" charset="0"/>
                <a:cs typeface="Arial" pitchFamily="34" charset="0"/>
              </a:rPr>
              <a:t>Gopane</a:t>
            </a:r>
            <a:r>
              <a:rPr lang="en-US" sz="2400" noProof="0" dirty="0" smtClean="0">
                <a:latin typeface="Arial" pitchFamily="34" charset="0"/>
                <a:cs typeface="Arial" pitchFamily="34" charset="0"/>
              </a:rPr>
              <a:t> Roads project</a:t>
            </a:r>
          </a:p>
          <a:p>
            <a:pPr algn="just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/>
              <a:t>Revision of the 2014/15 roads list to </a:t>
            </a:r>
            <a:r>
              <a:rPr lang="en-US" sz="2400" dirty="0" smtClean="0"/>
              <a:t>ensure all Local Municipalities are covered in respect of priority  roads from 2015/16 onwards</a:t>
            </a:r>
          </a:p>
          <a:p>
            <a:pPr algn="just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/>
              <a:t> </a:t>
            </a:r>
            <a:r>
              <a:rPr lang="en-US" sz="2400" dirty="0" err="1" smtClean="0"/>
              <a:t>Maintanance</a:t>
            </a:r>
            <a:r>
              <a:rPr lang="en-US" sz="2400" dirty="0" smtClean="0"/>
              <a:t>, EPWP and Districts to identify specific </a:t>
            </a:r>
            <a:r>
              <a:rPr lang="en-US" sz="2400" dirty="0" err="1" smtClean="0"/>
              <a:t>programmes</a:t>
            </a:r>
            <a:r>
              <a:rPr lang="en-US" sz="2400" dirty="0" smtClean="0"/>
              <a:t> in support of the </a:t>
            </a:r>
            <a:r>
              <a:rPr lang="en-US" sz="2400" dirty="0" err="1" smtClean="0"/>
              <a:t>Setsokotsane</a:t>
            </a:r>
            <a:r>
              <a:rPr lang="en-US" sz="2400" dirty="0" smtClean="0"/>
              <a:t> </a:t>
            </a:r>
            <a:r>
              <a:rPr lang="en-US" sz="2400" dirty="0" err="1" smtClean="0"/>
              <a:t>Programme</a:t>
            </a:r>
            <a:endParaRPr lang="en-US" sz="2400" dirty="0" smtClean="0"/>
          </a:p>
          <a:p>
            <a:pPr algn="just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/>
              <a:t> </a:t>
            </a:r>
            <a:r>
              <a:rPr lang="en-US" sz="2400" dirty="0" smtClean="0"/>
              <a:t>Review of EPWP targets </a:t>
            </a:r>
          </a:p>
          <a:p>
            <a:pPr algn="just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Establishment of youth skills development </a:t>
            </a:r>
            <a:r>
              <a:rPr lang="en-US" sz="2400" dirty="0" err="1" smtClean="0"/>
              <a:t>centres</a:t>
            </a:r>
            <a:r>
              <a:rPr lang="en-US" sz="2400" dirty="0" smtClean="0"/>
              <a:t> in all four districts</a:t>
            </a:r>
          </a:p>
          <a:p>
            <a:pPr algn="just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Increasing the contractor development </a:t>
            </a:r>
            <a:r>
              <a:rPr lang="en-US" sz="2400" dirty="0" err="1" smtClean="0"/>
              <a:t>programme</a:t>
            </a:r>
            <a:r>
              <a:rPr lang="en-US" sz="2400" dirty="0" smtClean="0"/>
              <a:t> threshold to 120</a:t>
            </a:r>
          </a:p>
          <a:p>
            <a:pPr algn="just" eaLnBrk="0" hangingPunct="0">
              <a:spcBef>
                <a:spcPct val="20000"/>
              </a:spcBef>
              <a:defRPr/>
            </a:pPr>
            <a:endParaRPr lang="en-US" sz="2400" dirty="0" smtClean="0"/>
          </a:p>
          <a:p>
            <a:pPr algn="just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dirty="0"/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000" noProof="0" dirty="0" smtClean="0">
              <a:latin typeface="+mn-lt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sz="2000" dirty="0" smtClean="0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209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2" name="TextBox 3"/>
          <p:cNvSpPr txBox="1">
            <a:spLocks noChangeArrowheads="1"/>
          </p:cNvSpPr>
          <p:nvPr/>
        </p:nvSpPr>
        <p:spPr bwMode="auto">
          <a:xfrm>
            <a:off x="2286000" y="2362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" y="838200"/>
            <a:ext cx="71628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NEW PRONOUNCEMENTS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ZA" b="1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69900" y="1371600"/>
            <a:ext cx="8229600" cy="432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Piloting of brick-paving laying projects in </a:t>
            </a:r>
            <a:r>
              <a:rPr lang="en-US" sz="2800" dirty="0" err="1" smtClean="0"/>
              <a:t>Mahikeng</a:t>
            </a:r>
            <a:r>
              <a:rPr lang="en-US" sz="2800" dirty="0" smtClean="0"/>
              <a:t>, </a:t>
            </a:r>
            <a:r>
              <a:rPr lang="en-US" sz="2800" dirty="0" err="1" smtClean="0"/>
              <a:t>Bloemhof</a:t>
            </a:r>
            <a:r>
              <a:rPr lang="en-US" sz="2800" dirty="0" smtClean="0"/>
              <a:t>, </a:t>
            </a:r>
            <a:r>
              <a:rPr lang="en-US" sz="2800" dirty="0" err="1" smtClean="0"/>
              <a:t>Moretele</a:t>
            </a:r>
            <a:r>
              <a:rPr lang="en-US" sz="2800" dirty="0" smtClean="0"/>
              <a:t> and </a:t>
            </a:r>
            <a:r>
              <a:rPr lang="en-US" sz="2800" dirty="0" err="1" smtClean="0"/>
              <a:t>Ventersdorp</a:t>
            </a:r>
            <a:endParaRPr lang="en-US" sz="2800" dirty="0" smtClean="0"/>
          </a:p>
          <a:p>
            <a:pPr algn="just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/>
              <a:t> </a:t>
            </a:r>
            <a:r>
              <a:rPr lang="en-US" sz="2800" dirty="0" smtClean="0"/>
              <a:t>Payment of all </a:t>
            </a:r>
            <a:r>
              <a:rPr lang="en-US" sz="2800" dirty="0" err="1" smtClean="0"/>
              <a:t>outsdanding</a:t>
            </a:r>
            <a:r>
              <a:rPr lang="en-US" sz="2800" dirty="0" smtClean="0"/>
              <a:t> debts and invoices within 30 days</a:t>
            </a:r>
          </a:p>
          <a:p>
            <a:pPr algn="just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 smtClean="0"/>
              <a:t>Establishing a government precinct in Mafikeng</a:t>
            </a:r>
          </a:p>
          <a:p>
            <a:pPr algn="just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 smtClean="0"/>
              <a:t>Establishing a roads agency</a:t>
            </a:r>
          </a:p>
          <a:p>
            <a:pPr algn="just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/>
              <a:t> </a:t>
            </a:r>
            <a:r>
              <a:rPr lang="en-US" sz="2800" dirty="0" err="1" smtClean="0"/>
              <a:t>Accomodation</a:t>
            </a:r>
            <a:r>
              <a:rPr lang="en-US" sz="2800" dirty="0" smtClean="0"/>
              <a:t> of MPL’s in houses outside Lowe and conversion into offices</a:t>
            </a:r>
          </a:p>
          <a:p>
            <a:pPr algn="just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/>
              <a:t> </a:t>
            </a:r>
            <a:r>
              <a:rPr lang="en-US" sz="2800" dirty="0" smtClean="0"/>
              <a:t>Converting designated Premier’s house into an official guesthouse</a:t>
            </a:r>
          </a:p>
          <a:p>
            <a:pPr algn="just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dirty="0"/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000" noProof="0" dirty="0" smtClean="0">
              <a:latin typeface="+mn-lt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sz="2000" dirty="0" smtClean="0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324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5"/>
          <p:cNvSpPr>
            <a:spLocks noGrp="1"/>
          </p:cNvSpPr>
          <p:nvPr>
            <p:ph type="ctrTitle"/>
          </p:nvPr>
        </p:nvSpPr>
        <p:spPr>
          <a:xfrm>
            <a:off x="5181600" y="1143000"/>
            <a:ext cx="3352800" cy="1066800"/>
          </a:xfrm>
        </p:spPr>
        <p:txBody>
          <a:bodyPr/>
          <a:lstStyle/>
          <a:p>
            <a:pPr marL="571500" indent="-571500"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/>
              <a:t>THE FOUR PILLARS OF A TURN AROUND STRATEGY</a:t>
            </a:r>
            <a:endParaRPr lang="en-US" sz="2400" b="1" dirty="0" smtClean="0">
              <a:latin typeface="Arial" charset="0"/>
              <a:cs typeface="Arial" charset="0"/>
            </a:endParaRPr>
          </a:p>
        </p:txBody>
      </p:sp>
      <p:sp>
        <p:nvSpPr>
          <p:cNvPr id="10243" name="TextBox 3"/>
          <p:cNvSpPr txBox="1">
            <a:spLocks noChangeArrowheads="1"/>
          </p:cNvSpPr>
          <p:nvPr/>
        </p:nvSpPr>
        <p:spPr bwMode="auto">
          <a:xfrm>
            <a:off x="2286000" y="2362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2286000"/>
            <a:ext cx="79248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 sz="2000" dirty="0">
              <a:latin typeface="+mn-lt"/>
            </a:endParaRPr>
          </a:p>
        </p:txBody>
      </p:sp>
      <p:sp>
        <p:nvSpPr>
          <p:cNvPr id="6" name="Text Placeholder 4"/>
          <p:cNvSpPr txBox="1">
            <a:spLocks/>
          </p:cNvSpPr>
          <p:nvPr/>
        </p:nvSpPr>
        <p:spPr>
          <a:xfrm>
            <a:off x="5353496" y="2133599"/>
            <a:ext cx="3383280" cy="4343401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FOUR PILLARS ARE MUTUALLY INCLUSIVE IN THEIR APPLICATION TO THE DEPARTMENT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THEY NEED TO BE APPLIED IN AN INTERGRATED AND SEAMLESS MANNER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THEY NEED TO BE APPLIED AT ALL LEVELS OF THE ORGANISATION (Including Districts)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152400" y="776288"/>
          <a:ext cx="5102225" cy="5851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5"/>
          <p:cNvSpPr>
            <a:spLocks noGrp="1"/>
          </p:cNvSpPr>
          <p:nvPr>
            <p:ph type="ctrTitle"/>
          </p:nvPr>
        </p:nvSpPr>
        <p:spPr>
          <a:xfrm>
            <a:off x="457200" y="914400"/>
            <a:ext cx="8458200" cy="914400"/>
          </a:xfrm>
        </p:spPr>
        <p:txBody>
          <a:bodyPr/>
          <a:lstStyle/>
          <a:p>
            <a:pPr marL="571500" indent="-571500">
              <a:lnSpc>
                <a:spcPct val="80000"/>
              </a:lnSpc>
              <a:spcBef>
                <a:spcPct val="20000"/>
              </a:spcBef>
            </a:pPr>
            <a:r>
              <a:rPr lang="en-US" sz="2800" b="1" dirty="0" smtClean="0">
                <a:latin typeface="Trebuchet MS" pitchFamily="34" charset="0"/>
              </a:rPr>
              <a:t>FRAMEWORK FOR PROGRAMME AND BUSINESS UNIT BASED IMPLEMENTATION</a:t>
            </a:r>
          </a:p>
        </p:txBody>
      </p:sp>
      <p:sp>
        <p:nvSpPr>
          <p:cNvPr id="19459" name="TextBox 3"/>
          <p:cNvSpPr txBox="1">
            <a:spLocks noChangeArrowheads="1"/>
          </p:cNvSpPr>
          <p:nvPr/>
        </p:nvSpPr>
        <p:spPr bwMode="auto">
          <a:xfrm>
            <a:off x="2286000" y="2362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" y="2057400"/>
            <a:ext cx="8305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err="1" smtClean="0"/>
              <a:t>Programme</a:t>
            </a:r>
            <a:r>
              <a:rPr lang="en-US" sz="2800" dirty="0" smtClean="0"/>
              <a:t> Managers and HOD to meet every week and District Managers to join bi-weekly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Audit steering Committee to meet weekly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DMC to meet monthly with MEC in attendance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Intensive quarterly reviews of departmental financial and non- financial performance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err="1" smtClean="0"/>
              <a:t>Programmes</a:t>
            </a:r>
            <a:r>
              <a:rPr lang="en-US" sz="2800" dirty="0" smtClean="0"/>
              <a:t> and directorates to have scheduled meet and provide minutes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5"/>
          <p:cNvSpPr>
            <a:spLocks noGrp="1"/>
          </p:cNvSpPr>
          <p:nvPr>
            <p:ph type="ctrTitle"/>
          </p:nvPr>
        </p:nvSpPr>
        <p:spPr>
          <a:xfrm>
            <a:off x="381000" y="914400"/>
            <a:ext cx="8229600" cy="914400"/>
          </a:xfrm>
        </p:spPr>
        <p:txBody>
          <a:bodyPr/>
          <a:lstStyle/>
          <a:p>
            <a:pPr marL="571500" indent="-571500">
              <a:lnSpc>
                <a:spcPct val="80000"/>
              </a:lnSpc>
              <a:spcBef>
                <a:spcPct val="20000"/>
              </a:spcBef>
            </a:pPr>
            <a:r>
              <a:rPr lang="en-US" sz="3200" b="1" dirty="0" smtClean="0">
                <a:latin typeface="Trebuchet MS" pitchFamily="34" charset="0"/>
              </a:rPr>
              <a:t>CRITICAL IMPLEMENTATION PARAMETERS</a:t>
            </a:r>
          </a:p>
        </p:txBody>
      </p:sp>
      <p:sp>
        <p:nvSpPr>
          <p:cNvPr id="21507" name="TextBox 3"/>
          <p:cNvSpPr txBox="1">
            <a:spLocks noChangeArrowheads="1"/>
          </p:cNvSpPr>
          <p:nvPr/>
        </p:nvSpPr>
        <p:spPr bwMode="auto">
          <a:xfrm>
            <a:off x="2286000" y="2362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2286000"/>
            <a:ext cx="79248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 sz="2000" dirty="0">
              <a:latin typeface="+mn-lt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685800" y="2057400"/>
            <a:ext cx="7772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600" dirty="0"/>
          </a:p>
          <a:p>
            <a:endParaRPr lang="en-US" sz="1600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58316171"/>
              </p:ext>
            </p:extLst>
          </p:nvPr>
        </p:nvGraphicFramePr>
        <p:xfrm>
          <a:off x="228600" y="1828800"/>
          <a:ext cx="8610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5"/>
          <p:cNvSpPr>
            <a:spLocks noGrp="1"/>
          </p:cNvSpPr>
          <p:nvPr>
            <p:ph type="ctrTitle"/>
          </p:nvPr>
        </p:nvSpPr>
        <p:spPr>
          <a:xfrm>
            <a:off x="457200" y="914400"/>
            <a:ext cx="8458200" cy="914400"/>
          </a:xfrm>
        </p:spPr>
        <p:txBody>
          <a:bodyPr/>
          <a:lstStyle/>
          <a:p>
            <a:pPr marL="571500" indent="-571500">
              <a:lnSpc>
                <a:spcPct val="80000"/>
              </a:lnSpc>
              <a:spcBef>
                <a:spcPct val="20000"/>
              </a:spcBef>
            </a:pPr>
            <a:r>
              <a:rPr lang="en-US" sz="2800" b="1" dirty="0" smtClean="0">
                <a:latin typeface="Trebuchet MS" pitchFamily="34" charset="0"/>
              </a:rPr>
              <a:t>APPOINTED TASK TEAMS AS PER DISCUSSIONS WITH PROGRAMME MANAGERS </a:t>
            </a:r>
          </a:p>
        </p:txBody>
      </p:sp>
      <p:sp>
        <p:nvSpPr>
          <p:cNvPr id="19459" name="TextBox 3"/>
          <p:cNvSpPr txBox="1">
            <a:spLocks noChangeArrowheads="1"/>
          </p:cNvSpPr>
          <p:nvPr/>
        </p:nvSpPr>
        <p:spPr bwMode="auto">
          <a:xfrm>
            <a:off x="2286000" y="2362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" y="1752601"/>
            <a:ext cx="83058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2400" dirty="0" smtClean="0"/>
              <a:t>Reconfiguration – </a:t>
            </a:r>
            <a:r>
              <a:rPr lang="en-US" sz="2400" b="1" dirty="0" smtClean="0"/>
              <a:t>Ms </a:t>
            </a:r>
            <a:r>
              <a:rPr lang="en-US" sz="2400" b="1" dirty="0" err="1" smtClean="0"/>
              <a:t>Mfikwe</a:t>
            </a:r>
            <a:r>
              <a:rPr lang="en-US" sz="2400" b="1" dirty="0" smtClean="0"/>
              <a:t> </a:t>
            </a:r>
            <a:r>
              <a:rPr lang="en-US" sz="2400" dirty="0" smtClean="0"/>
              <a:t>and Dept Task Team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2400" dirty="0" smtClean="0"/>
              <a:t>Youth Skills Development Centre in Dr KK – </a:t>
            </a:r>
            <a:r>
              <a:rPr lang="en-US" sz="2400" b="1" dirty="0" smtClean="0"/>
              <a:t>Ms </a:t>
            </a:r>
            <a:r>
              <a:rPr lang="en-US" sz="2400" b="1" dirty="0" err="1" smtClean="0"/>
              <a:t>Mfikwe</a:t>
            </a:r>
            <a:r>
              <a:rPr lang="en-US" sz="2400" dirty="0" smtClean="0"/>
              <a:t>, </a:t>
            </a:r>
            <a:r>
              <a:rPr lang="en-US" sz="2400" dirty="0" err="1" smtClean="0"/>
              <a:t>Mr</a:t>
            </a:r>
            <a:r>
              <a:rPr lang="en-US" sz="2400" dirty="0" smtClean="0"/>
              <a:t> </a:t>
            </a:r>
            <a:r>
              <a:rPr lang="en-US" sz="2400" dirty="0" err="1" smtClean="0"/>
              <a:t>Tundzi</a:t>
            </a:r>
            <a:r>
              <a:rPr lang="en-US" sz="2400" dirty="0" smtClean="0"/>
              <a:t> &amp; </a:t>
            </a:r>
            <a:r>
              <a:rPr lang="en-US" sz="2400" dirty="0" err="1" smtClean="0"/>
              <a:t>Mr</a:t>
            </a:r>
            <a:r>
              <a:rPr lang="en-US" sz="2400" dirty="0" smtClean="0"/>
              <a:t> Gill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2400" dirty="0" smtClean="0"/>
              <a:t>Brick-making/paving – </a:t>
            </a:r>
            <a:r>
              <a:rPr lang="en-US" sz="2400" b="1" dirty="0" err="1" smtClean="0"/>
              <a:t>Mr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Mafune</a:t>
            </a:r>
            <a:r>
              <a:rPr lang="en-US" sz="2400" dirty="0" smtClean="0"/>
              <a:t>/</a:t>
            </a:r>
            <a:r>
              <a:rPr lang="en-US" sz="2400" dirty="0" err="1" smtClean="0"/>
              <a:t>Mr</a:t>
            </a:r>
            <a:r>
              <a:rPr lang="en-US" sz="2400" dirty="0" smtClean="0"/>
              <a:t> </a:t>
            </a:r>
            <a:r>
              <a:rPr lang="en-US" sz="2400" dirty="0" smtClean="0"/>
              <a:t>Gill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2400" dirty="0" smtClean="0"/>
              <a:t>Contractor Development – </a:t>
            </a:r>
            <a:r>
              <a:rPr lang="en-US" sz="2400" b="1" dirty="0" err="1" smtClean="0"/>
              <a:t>Mr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Tundzi</a:t>
            </a:r>
            <a:r>
              <a:rPr lang="en-US" sz="2400" b="1" dirty="0" smtClean="0"/>
              <a:t>/</a:t>
            </a:r>
            <a:r>
              <a:rPr lang="en-US" sz="2400" dirty="0" err="1" smtClean="0"/>
              <a:t>Mr</a:t>
            </a:r>
            <a:r>
              <a:rPr lang="en-US" sz="2400" dirty="0" smtClean="0"/>
              <a:t> </a:t>
            </a:r>
            <a:r>
              <a:rPr lang="en-US" sz="2400" dirty="0" err="1" smtClean="0"/>
              <a:t>Letlape</a:t>
            </a:r>
            <a:r>
              <a:rPr lang="en-US" sz="2400" dirty="0" smtClean="0"/>
              <a:t>/</a:t>
            </a:r>
            <a:r>
              <a:rPr lang="en-US" sz="2400" dirty="0" err="1" smtClean="0"/>
              <a:t>Mr</a:t>
            </a:r>
            <a:r>
              <a:rPr lang="en-US" sz="2400" dirty="0" smtClean="0"/>
              <a:t> Gill/</a:t>
            </a:r>
            <a:r>
              <a:rPr lang="en-US" sz="2400" dirty="0" err="1" smtClean="0"/>
              <a:t>Mr</a:t>
            </a:r>
            <a:r>
              <a:rPr lang="en-US" sz="2400" dirty="0" smtClean="0"/>
              <a:t> </a:t>
            </a:r>
            <a:r>
              <a:rPr lang="en-US" sz="2400" dirty="0" err="1" smtClean="0"/>
              <a:t>Mafune</a:t>
            </a:r>
            <a:r>
              <a:rPr lang="en-US" sz="2400" dirty="0" smtClean="0"/>
              <a:t>/</a:t>
            </a:r>
            <a:r>
              <a:rPr lang="en-US" sz="2400" dirty="0" err="1" smtClean="0"/>
              <a:t>Mr</a:t>
            </a:r>
            <a:r>
              <a:rPr lang="en-US" sz="2400" dirty="0" smtClean="0"/>
              <a:t> </a:t>
            </a:r>
            <a:r>
              <a:rPr lang="en-US" sz="2400" dirty="0" err="1" smtClean="0"/>
              <a:t>Mathabela</a:t>
            </a:r>
            <a:endParaRPr lang="en-US" sz="2400" dirty="0" smtClean="0"/>
          </a:p>
          <a:p>
            <a:pPr marL="228600" indent="-228600">
              <a:buFont typeface="Arial" pitchFamily="34" charset="0"/>
              <a:buChar char="•"/>
            </a:pPr>
            <a:r>
              <a:rPr lang="en-US" sz="2400" dirty="0" smtClean="0"/>
              <a:t>Budget Committee to be operational – </a:t>
            </a:r>
            <a:r>
              <a:rPr lang="en-US" sz="2400" b="1" dirty="0" err="1" smtClean="0"/>
              <a:t>Mr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Madienyane</a:t>
            </a:r>
            <a:endParaRPr lang="en-US" sz="2400" b="1" dirty="0" smtClean="0"/>
          </a:p>
          <a:p>
            <a:pPr marL="228600" indent="-228600">
              <a:buFont typeface="Arial" pitchFamily="34" charset="0"/>
              <a:buChar char="•"/>
            </a:pPr>
            <a:r>
              <a:rPr lang="en-US" sz="2400" dirty="0" smtClean="0"/>
              <a:t>Clean Audit – </a:t>
            </a:r>
            <a:r>
              <a:rPr lang="en-US" sz="2400" b="1" dirty="0" err="1" smtClean="0"/>
              <a:t>Mr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Madienyane</a:t>
            </a:r>
            <a:r>
              <a:rPr lang="en-US" sz="2400" dirty="0" smtClean="0"/>
              <a:t>/Ms </a:t>
            </a:r>
            <a:r>
              <a:rPr lang="en-US" sz="2400" dirty="0" err="1" smtClean="0"/>
              <a:t>Mfikwe</a:t>
            </a:r>
            <a:endParaRPr lang="en-US" sz="2400" dirty="0" smtClean="0"/>
          </a:p>
          <a:p>
            <a:pPr marL="228600" indent="-228600">
              <a:buFont typeface="Arial" pitchFamily="34" charset="0"/>
              <a:buChar char="•"/>
            </a:pPr>
            <a:r>
              <a:rPr lang="en-US" sz="2400" dirty="0" smtClean="0"/>
              <a:t>Provincial Infrastructure Coordinating Council – </a:t>
            </a:r>
            <a:r>
              <a:rPr lang="en-US" sz="2400" dirty="0" err="1" smtClean="0"/>
              <a:t>Mr</a:t>
            </a:r>
            <a:r>
              <a:rPr lang="en-US" sz="2400" dirty="0" smtClean="0"/>
              <a:t> </a:t>
            </a:r>
            <a:r>
              <a:rPr lang="en-US" sz="2400" b="1" dirty="0" err="1" smtClean="0"/>
              <a:t>Letlape</a:t>
            </a:r>
            <a:r>
              <a:rPr lang="en-US" sz="2400" dirty="0" smtClean="0"/>
              <a:t>/</a:t>
            </a:r>
            <a:r>
              <a:rPr lang="en-US" sz="2400" dirty="0" err="1" smtClean="0"/>
              <a:t>Mr</a:t>
            </a:r>
            <a:r>
              <a:rPr lang="en-US" sz="2400" dirty="0" smtClean="0"/>
              <a:t> </a:t>
            </a:r>
            <a:r>
              <a:rPr lang="en-US" sz="2400" dirty="0" err="1" smtClean="0"/>
              <a:t>Mafune</a:t>
            </a:r>
            <a:endParaRPr lang="en-US" sz="2400" dirty="0" smtClean="0"/>
          </a:p>
          <a:p>
            <a:pPr marL="228600" indent="-228600">
              <a:buFont typeface="Arial" pitchFamily="34" charset="0"/>
              <a:buChar char="•"/>
            </a:pPr>
            <a:r>
              <a:rPr lang="en-US" sz="2400" dirty="0" err="1" smtClean="0"/>
              <a:t>Setsokotsane</a:t>
            </a:r>
            <a:r>
              <a:rPr lang="en-US" sz="2400" dirty="0" smtClean="0"/>
              <a:t> Team – </a:t>
            </a:r>
            <a:r>
              <a:rPr lang="en-US" sz="2400" b="1" dirty="0" smtClean="0"/>
              <a:t>HOD</a:t>
            </a:r>
            <a:r>
              <a:rPr lang="en-US" sz="2400" dirty="0" smtClean="0"/>
              <a:t>/</a:t>
            </a:r>
            <a:r>
              <a:rPr lang="en-US" sz="2400" dirty="0" err="1" smtClean="0"/>
              <a:t>Mr</a:t>
            </a:r>
            <a:r>
              <a:rPr lang="en-US" sz="2400" dirty="0" smtClean="0"/>
              <a:t> </a:t>
            </a:r>
            <a:r>
              <a:rPr lang="en-US" sz="2400" dirty="0" err="1" smtClean="0"/>
              <a:t>Madoda</a:t>
            </a:r>
            <a:r>
              <a:rPr lang="en-US" sz="2400" dirty="0" smtClean="0"/>
              <a:t>/</a:t>
            </a:r>
            <a:r>
              <a:rPr lang="en-US" sz="2400" dirty="0" err="1" smtClean="0"/>
              <a:t>Mr</a:t>
            </a:r>
            <a:r>
              <a:rPr lang="en-US" sz="2400" dirty="0" smtClean="0"/>
              <a:t> Gill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2400" dirty="0" smtClean="0"/>
              <a:t>MEC is ex-officio member of all the Task Teams </a:t>
            </a:r>
            <a:endParaRPr lang="en-US" sz="2400" dirty="0" smtClean="0"/>
          </a:p>
          <a:p>
            <a:pPr marL="228600" indent="-228600"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5525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5"/>
          <p:cNvSpPr>
            <a:spLocks noGrp="1"/>
          </p:cNvSpPr>
          <p:nvPr>
            <p:ph type="ctrTitle"/>
          </p:nvPr>
        </p:nvSpPr>
        <p:spPr>
          <a:xfrm>
            <a:off x="381000" y="2590800"/>
            <a:ext cx="8458200" cy="914400"/>
          </a:xfrm>
        </p:spPr>
        <p:txBody>
          <a:bodyPr/>
          <a:lstStyle/>
          <a:p>
            <a:pPr marL="571500" indent="-571500">
              <a:lnSpc>
                <a:spcPct val="80000"/>
              </a:lnSpc>
              <a:spcBef>
                <a:spcPct val="20000"/>
              </a:spcBef>
            </a:pPr>
            <a:r>
              <a:rPr lang="en-US" sz="3200" b="1" dirty="0" smtClean="0">
                <a:latin typeface="Georgia" pitchFamily="18" charset="0"/>
              </a:rPr>
              <a:t>WE DETERMINE OUR </a:t>
            </a:r>
            <a:br>
              <a:rPr lang="en-US" sz="3200" b="1" dirty="0" smtClean="0">
                <a:latin typeface="Georgia" pitchFamily="18" charset="0"/>
              </a:rPr>
            </a:br>
            <a:r>
              <a:rPr lang="en-US" sz="3200" b="1" dirty="0" smtClean="0">
                <a:latin typeface="Georgia" pitchFamily="18" charset="0"/>
              </a:rPr>
              <a:t/>
            </a:r>
            <a:br>
              <a:rPr lang="en-US" sz="3200" b="1" dirty="0" smtClean="0">
                <a:latin typeface="Georgia" pitchFamily="18" charset="0"/>
              </a:rPr>
            </a:br>
            <a:r>
              <a:rPr lang="en-US" sz="3200" b="1" dirty="0" smtClean="0">
                <a:latin typeface="Georgia" pitchFamily="18" charset="0"/>
              </a:rPr>
              <a:t>OWN DESTINY COLLECTIVELY</a:t>
            </a:r>
            <a:br>
              <a:rPr lang="en-US" sz="3200" b="1" dirty="0" smtClean="0">
                <a:latin typeface="Georgia" pitchFamily="18" charset="0"/>
              </a:rPr>
            </a:br>
            <a:r>
              <a:rPr lang="en-US" sz="3200" b="1" dirty="0">
                <a:latin typeface="Georgia" pitchFamily="18" charset="0"/>
              </a:rPr>
              <a:t/>
            </a:r>
            <a:br>
              <a:rPr lang="en-US" sz="3200" b="1" dirty="0">
                <a:latin typeface="Georgia" pitchFamily="18" charset="0"/>
              </a:rPr>
            </a:br>
            <a:r>
              <a:rPr lang="en-US" sz="3200" b="1" dirty="0" smtClean="0">
                <a:latin typeface="Georgia" pitchFamily="18" charset="0"/>
              </a:rPr>
              <a:t/>
            </a:r>
            <a:br>
              <a:rPr lang="en-US" sz="3200" b="1" dirty="0" smtClean="0">
                <a:latin typeface="Georgia" pitchFamily="18" charset="0"/>
              </a:rPr>
            </a:br>
            <a:r>
              <a:rPr lang="en-US" sz="3200" b="1" dirty="0">
                <a:latin typeface="Georgia" pitchFamily="18" charset="0"/>
              </a:rPr>
              <a:t/>
            </a:r>
            <a:br>
              <a:rPr lang="en-US" sz="3200" b="1" dirty="0">
                <a:latin typeface="Georgia" pitchFamily="18" charset="0"/>
              </a:rPr>
            </a:br>
            <a:r>
              <a:rPr lang="en-US" sz="3200" b="1" dirty="0" smtClean="0">
                <a:latin typeface="Georgia" pitchFamily="18" charset="0"/>
              </a:rPr>
              <a:t>THANK YOU</a:t>
            </a:r>
          </a:p>
        </p:txBody>
      </p:sp>
      <p:sp>
        <p:nvSpPr>
          <p:cNvPr id="22531" name="TextBox 3"/>
          <p:cNvSpPr txBox="1">
            <a:spLocks noChangeArrowheads="1"/>
          </p:cNvSpPr>
          <p:nvPr/>
        </p:nvSpPr>
        <p:spPr bwMode="auto">
          <a:xfrm>
            <a:off x="2286000" y="2362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5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7620000" cy="1219200"/>
          </a:xfrm>
        </p:spPr>
        <p:txBody>
          <a:bodyPr anchor="t"/>
          <a:lstStyle/>
          <a:p>
            <a:pPr algn="l"/>
            <a:r>
              <a:rPr lang="en-US" b="1" dirty="0" smtClean="0">
                <a:latin typeface="Trebuchet MS" pitchFamily="34" charset="0"/>
              </a:rPr>
              <a:t>TABLE OF CONTENTS</a:t>
            </a:r>
            <a:r>
              <a:rPr lang="en-US" dirty="0" smtClean="0">
                <a:latin typeface="Trebuchet MS" pitchFamily="34" charset="0"/>
              </a:rPr>
              <a:t/>
            </a:r>
            <a:br>
              <a:rPr lang="en-US" dirty="0" smtClean="0">
                <a:latin typeface="Trebuchet MS" pitchFamily="34" charset="0"/>
              </a:rPr>
            </a:br>
            <a:r>
              <a:rPr lang="en-US" sz="800" dirty="0" smtClean="0">
                <a:latin typeface="Trebuchet MS" pitchFamily="34" charset="0"/>
              </a:rPr>
              <a:t>_________________________________________________________________________________________________________________________________________</a:t>
            </a:r>
            <a:r>
              <a:rPr lang="en-US" dirty="0" smtClean="0">
                <a:latin typeface="Trebuchet MS" pitchFamily="34" charset="0"/>
              </a:rPr>
              <a:t/>
            </a:r>
            <a:br>
              <a:rPr lang="en-US" dirty="0" smtClean="0">
                <a:latin typeface="Trebuchet MS" pitchFamily="34" charset="0"/>
              </a:rPr>
            </a:br>
            <a:endParaRPr lang="en-US" dirty="0" smtClean="0">
              <a:latin typeface="Trebuchet MS" pitchFamily="34" charset="0"/>
              <a:cs typeface="Arial" charset="0"/>
            </a:endParaRPr>
          </a:p>
        </p:txBody>
      </p:sp>
      <p:sp>
        <p:nvSpPr>
          <p:cNvPr id="4099" name="Subtitle 6"/>
          <p:cNvSpPr>
            <a:spLocks noGrp="1"/>
          </p:cNvSpPr>
          <p:nvPr>
            <p:ph type="subTitle" idx="1"/>
          </p:nvPr>
        </p:nvSpPr>
        <p:spPr>
          <a:xfrm>
            <a:off x="304800" y="2209800"/>
            <a:ext cx="8153400" cy="28956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 EXPECTATIONS FOR STRATEGIC REVIEW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PRINCIPLES OF SERVICE DELIVERY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PROGRAMME SPECIFIC OUTCOMES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HIGH LEVEL IMPROVEMENTS REALISED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HIGH LEVEL SUMMARY OF ORGANISATIONAL</a:t>
            </a:r>
          </a:p>
          <a:p>
            <a:pPr algn="l"/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  CHALLENGES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LIMITATIONS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THE FOUR PILLARS OF A TURN AROUND STRATEGY</a:t>
            </a:r>
          </a:p>
          <a:p>
            <a:pPr algn="l"/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  (Application)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CRITICAL IMPLEMENTATION PARAMETERS</a:t>
            </a:r>
          </a:p>
          <a:p>
            <a:endParaRPr lang="en-US" sz="24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"/>
          <p:cNvSpPr>
            <a:spLocks noGrp="1"/>
          </p:cNvSpPr>
          <p:nvPr>
            <p:ph type="ctrTitle"/>
          </p:nvPr>
        </p:nvSpPr>
        <p:spPr>
          <a:xfrm>
            <a:off x="381000" y="1143000"/>
            <a:ext cx="7543800" cy="838200"/>
          </a:xfrm>
        </p:spPr>
        <p:txBody>
          <a:bodyPr anchor="t"/>
          <a:lstStyle/>
          <a:p>
            <a:pPr marL="571500" indent="-571500" algn="l">
              <a:lnSpc>
                <a:spcPct val="80000"/>
              </a:lnSpc>
              <a:spcBef>
                <a:spcPct val="20000"/>
              </a:spcBef>
            </a:pPr>
            <a:r>
              <a:rPr lang="en-US" sz="4000" b="1" dirty="0" smtClean="0"/>
              <a:t>EXPECTATIONS</a:t>
            </a:r>
          </a:p>
        </p:txBody>
      </p:sp>
      <p:sp>
        <p:nvSpPr>
          <p:cNvPr id="4" name="Title 5"/>
          <p:cNvSpPr txBox="1">
            <a:spLocks/>
          </p:cNvSpPr>
          <p:nvPr/>
        </p:nvSpPr>
        <p:spPr bwMode="auto">
          <a:xfrm>
            <a:off x="838200" y="2362200"/>
            <a:ext cx="7543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71500" marR="0" lvl="0" indent="-5715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 Placeholder 4"/>
          <p:cNvSpPr txBox="1">
            <a:spLocks/>
          </p:cNvSpPr>
          <p:nvPr/>
        </p:nvSpPr>
        <p:spPr bwMode="auto">
          <a:xfrm>
            <a:off x="381000" y="1905000"/>
            <a:ext cx="4041648" cy="457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OBJECTIVES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 Placeholder 6"/>
          <p:cNvSpPr txBox="1">
            <a:spLocks/>
          </p:cNvSpPr>
          <p:nvPr/>
        </p:nvSpPr>
        <p:spPr>
          <a:xfrm>
            <a:off x="4724400" y="1905000"/>
            <a:ext cx="4041775" cy="457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OUTCOMES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381000" y="2708519"/>
            <a:ext cx="4041648" cy="3539881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3200" dirty="0" smtClean="0">
                <a:latin typeface="+mn-lt"/>
                <a:cs typeface="+mn-cs"/>
              </a:rPr>
              <a:t>Review the state of the </a:t>
            </a:r>
            <a:r>
              <a:rPr lang="en-US" sz="3200" dirty="0" err="1" smtClean="0">
                <a:latin typeface="+mn-lt"/>
                <a:cs typeface="+mn-cs"/>
              </a:rPr>
              <a:t>organisation</a:t>
            </a:r>
            <a:r>
              <a:rPr lang="en-US" sz="3200" dirty="0" smtClean="0">
                <a:latin typeface="+mn-lt"/>
                <a:cs typeface="+mn-cs"/>
              </a:rPr>
              <a:t> with regards to its mandate and performance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3200" dirty="0" smtClean="0">
                <a:latin typeface="+mn-lt"/>
                <a:cs typeface="+mn-cs"/>
              </a:rPr>
              <a:t>Review organizational plans in line with new mandates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3200" dirty="0" smtClean="0">
                <a:latin typeface="+mn-lt"/>
                <a:cs typeface="+mn-cs"/>
              </a:rPr>
              <a:t>Develop a shared understanding of how the </a:t>
            </a:r>
            <a:r>
              <a:rPr lang="en-US" sz="3200" dirty="0" err="1" smtClean="0">
                <a:latin typeface="+mn-lt"/>
                <a:cs typeface="+mn-cs"/>
              </a:rPr>
              <a:t>organisation</a:t>
            </a:r>
            <a:r>
              <a:rPr lang="en-US" sz="3200" dirty="0" smtClean="0">
                <a:latin typeface="+mn-lt"/>
                <a:cs typeface="+mn-cs"/>
              </a:rPr>
              <a:t> is going to move forward in addressing its challenges and implementing its plans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7"/>
          <p:cNvSpPr txBox="1">
            <a:spLocks/>
          </p:cNvSpPr>
          <p:nvPr/>
        </p:nvSpPr>
        <p:spPr>
          <a:xfrm>
            <a:off x="4718304" y="2708519"/>
            <a:ext cx="4041775" cy="3616081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3200" dirty="0" smtClean="0">
                <a:latin typeface="+mn-lt"/>
                <a:cs typeface="+mn-cs"/>
              </a:rPr>
              <a:t>Outline progress made in improving organizational performance and strategic challenges that still exists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3200" dirty="0" smtClean="0">
                <a:latin typeface="+mn-lt"/>
                <a:cs typeface="+mn-cs"/>
              </a:rPr>
              <a:t>Outline of new mandates and clear plans to implement them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shared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understanding of leadership and management contribution to moving Public Works and Roads forward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4343400" y="2743200"/>
            <a:ext cx="3048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4343400" y="3505200"/>
            <a:ext cx="3048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4343400" y="4343400"/>
            <a:ext cx="3048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4343400" y="5257800"/>
            <a:ext cx="3048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4" name="TextBox 3"/>
          <p:cNvSpPr txBox="1">
            <a:spLocks noChangeArrowheads="1"/>
          </p:cNvSpPr>
          <p:nvPr/>
        </p:nvSpPr>
        <p:spPr bwMode="auto">
          <a:xfrm>
            <a:off x="2286000" y="2362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" y="1066800"/>
            <a:ext cx="70739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PRINCIPLES FOR SERVICE DELIVERY  </a:t>
            </a:r>
            <a:endParaRPr lang="en-ZA" sz="2000" b="1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04800" y="1905001"/>
            <a:ext cx="40386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Quality of work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Strengthened internal control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High standards of efficiency,   effectiveness and economic performance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Left Brace 7"/>
          <p:cNvSpPr/>
          <p:nvPr/>
        </p:nvSpPr>
        <p:spPr>
          <a:xfrm>
            <a:off x="4191000" y="1752600"/>
            <a:ext cx="381000" cy="34290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10"/>
          <p:cNvSpPr txBox="1">
            <a:spLocks/>
          </p:cNvSpPr>
          <p:nvPr/>
        </p:nvSpPr>
        <p:spPr>
          <a:xfrm>
            <a:off x="4572000" y="1752601"/>
            <a:ext cx="4038600" cy="34290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VALUE FOR MONEY  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5"/>
          <p:cNvSpPr>
            <a:spLocks noGrp="1"/>
          </p:cNvSpPr>
          <p:nvPr>
            <p:ph type="ctrTitle"/>
          </p:nvPr>
        </p:nvSpPr>
        <p:spPr>
          <a:xfrm>
            <a:off x="990600" y="1143000"/>
            <a:ext cx="7239000" cy="609600"/>
          </a:xfrm>
        </p:spPr>
        <p:txBody>
          <a:bodyPr anchor="t"/>
          <a:lstStyle/>
          <a:p>
            <a:pPr marL="571500" indent="-571500"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</p:txBody>
      </p:sp>
      <p:sp>
        <p:nvSpPr>
          <p:cNvPr id="8224" name="TextBox 3"/>
          <p:cNvSpPr txBox="1">
            <a:spLocks noChangeArrowheads="1"/>
          </p:cNvSpPr>
          <p:nvPr/>
        </p:nvSpPr>
        <p:spPr bwMode="auto">
          <a:xfrm>
            <a:off x="2286000" y="2362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9600" y="1066800"/>
            <a:ext cx="6858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PROGRAMME SPECIFIC OUTCOMES</a:t>
            </a:r>
            <a:endParaRPr lang="en-ZA" sz="2800" b="1" dirty="0"/>
          </a:p>
        </p:txBody>
      </p:sp>
      <p:sp>
        <p:nvSpPr>
          <p:cNvPr id="6" name="Content Placeholder 7"/>
          <p:cNvSpPr txBox="1">
            <a:spLocks/>
          </p:cNvSpPr>
          <p:nvPr/>
        </p:nvSpPr>
        <p:spPr bwMode="auto">
          <a:xfrm>
            <a:off x="457200" y="1981200"/>
            <a:ext cx="8229600" cy="432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Departmental performance that meets strategic objectives in line with the infrastructure delivery mandate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Strategic and Annual performance plans with planned objectives, performance indicators and targets that satisfy the </a:t>
            </a:r>
            <a:r>
              <a:rPr kumimoji="0" lang="en-US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SMART</a:t>
            </a:r>
            <a:r>
              <a:rPr kumimoji="0" lang="en-US" sz="3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principle.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 organizational structure that is aligned to the budget and enhances service delivery.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department having the requisite critical skills to respond to its infrastructure delivery mandate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department moving from a disclaimer audit outcome to an unqualified outcome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5"/>
          <p:cNvSpPr>
            <a:spLocks noGrp="1"/>
          </p:cNvSpPr>
          <p:nvPr>
            <p:ph type="ctrTitle"/>
          </p:nvPr>
        </p:nvSpPr>
        <p:spPr>
          <a:xfrm>
            <a:off x="990600" y="1143000"/>
            <a:ext cx="7239000" cy="609600"/>
          </a:xfrm>
        </p:spPr>
        <p:txBody>
          <a:bodyPr anchor="t"/>
          <a:lstStyle/>
          <a:p>
            <a:pPr marL="571500" indent="-571500"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</p:txBody>
      </p:sp>
      <p:sp>
        <p:nvSpPr>
          <p:cNvPr id="8224" name="TextBox 3"/>
          <p:cNvSpPr txBox="1">
            <a:spLocks noChangeArrowheads="1"/>
          </p:cNvSpPr>
          <p:nvPr/>
        </p:nvSpPr>
        <p:spPr bwMode="auto">
          <a:xfrm>
            <a:off x="2286000" y="2362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9600" y="1066800"/>
            <a:ext cx="6858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HIGH LEVEL IMPROVEMENTS REALISED</a:t>
            </a:r>
            <a:endParaRPr lang="en-ZA" sz="2800" b="1" dirty="0"/>
          </a:p>
        </p:txBody>
      </p:sp>
      <p:sp>
        <p:nvSpPr>
          <p:cNvPr id="6" name="Content Placeholder 7"/>
          <p:cNvSpPr txBox="1">
            <a:spLocks/>
          </p:cNvSpPr>
          <p:nvPr/>
        </p:nvSpPr>
        <p:spPr bwMode="auto">
          <a:xfrm>
            <a:off x="457200" y="2133600"/>
            <a:ext cx="8229600" cy="432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300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33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Audit qualification issues reduced to five and all on prior years matters - disclaimer</a:t>
            </a:r>
            <a:endParaRPr kumimoji="0" lang="en-US" sz="33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300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33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Capacity building funds for technical skills utilized</a:t>
            </a:r>
            <a:endParaRPr kumimoji="0" lang="en-US" sz="33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300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33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28  roads projects under construction and 21 completed (including </a:t>
            </a:r>
            <a:r>
              <a:rPr lang="en-US" sz="33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Koster-Lichternburg</a:t>
            </a:r>
            <a:r>
              <a:rPr lang="en-US" sz="33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)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3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3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public works projects under construction and completed</a:t>
            </a:r>
            <a:endParaRPr kumimoji="0" lang="en-US" sz="33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300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33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Recorded 98% expenditure in the last financial year</a:t>
            </a:r>
            <a:endParaRPr kumimoji="0" lang="en-US" sz="33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3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Backlog of employees assessments addressed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3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Improved departmental image and client relations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sz="3300" dirty="0" smtClean="0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300" dirty="0" smtClean="0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3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903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5"/>
          <p:cNvSpPr>
            <a:spLocks noGrp="1"/>
          </p:cNvSpPr>
          <p:nvPr>
            <p:ph type="ctrTitle"/>
          </p:nvPr>
        </p:nvSpPr>
        <p:spPr>
          <a:xfrm>
            <a:off x="990600" y="1143000"/>
            <a:ext cx="7239000" cy="609600"/>
          </a:xfrm>
        </p:spPr>
        <p:txBody>
          <a:bodyPr anchor="t"/>
          <a:lstStyle/>
          <a:p>
            <a:pPr marL="571500" indent="-571500"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</p:txBody>
      </p:sp>
      <p:sp>
        <p:nvSpPr>
          <p:cNvPr id="8224" name="TextBox 3"/>
          <p:cNvSpPr txBox="1">
            <a:spLocks noChangeArrowheads="1"/>
          </p:cNvSpPr>
          <p:nvPr/>
        </p:nvSpPr>
        <p:spPr bwMode="auto">
          <a:xfrm>
            <a:off x="2286000" y="2362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9600" y="838200"/>
            <a:ext cx="6858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HIGH LEVEL IMPROVEMENTS REALISED</a:t>
            </a:r>
            <a:endParaRPr lang="en-ZA" sz="2800" b="1" dirty="0"/>
          </a:p>
        </p:txBody>
      </p:sp>
      <p:sp>
        <p:nvSpPr>
          <p:cNvPr id="6" name="Content Placeholder 7"/>
          <p:cNvSpPr txBox="1">
            <a:spLocks/>
          </p:cNvSpPr>
          <p:nvPr/>
        </p:nvSpPr>
        <p:spPr bwMode="auto">
          <a:xfrm>
            <a:off x="457200" y="1981200"/>
            <a:ext cx="8229600" cy="432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85000" lnSpcReduction="10000"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3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Stabilised</a:t>
            </a:r>
            <a:r>
              <a:rPr lang="en-US" sz="33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Transport </a:t>
            </a:r>
            <a:r>
              <a:rPr lang="en-US" sz="3300" dirty="0" err="1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P</a:t>
            </a:r>
            <a:r>
              <a:rPr lang="en-US" sz="33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rogramme</a:t>
            </a:r>
            <a:r>
              <a:rPr lang="en-US" sz="33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and improvements on the Mafikeng Airport Infrastructure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300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33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Asset register enhancement project recording progress – AG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3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Municipalities assisted to bill the department and payments increasing 18 Municipalities paid arrears and current accounts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3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Provided alternative source of water for government buildings in Mafikeng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3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Stabilised</a:t>
            </a:r>
            <a:r>
              <a:rPr lang="en-US" sz="33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legal services with more clarity </a:t>
            </a:r>
            <a:r>
              <a:rPr lang="en-US" sz="330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on litigations</a:t>
            </a:r>
            <a:endParaRPr lang="en-US" sz="3300" dirty="0" smtClean="0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sz="3300" dirty="0" smtClean="0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300" dirty="0" smtClean="0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3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461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5"/>
          <p:cNvSpPr>
            <a:spLocks noGrp="1"/>
          </p:cNvSpPr>
          <p:nvPr>
            <p:ph type="ctrTitle"/>
          </p:nvPr>
        </p:nvSpPr>
        <p:spPr>
          <a:xfrm>
            <a:off x="990600" y="1143000"/>
            <a:ext cx="7239000" cy="609600"/>
          </a:xfrm>
        </p:spPr>
        <p:txBody>
          <a:bodyPr anchor="t"/>
          <a:lstStyle/>
          <a:p>
            <a:pPr marL="571500" indent="-571500"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</p:txBody>
      </p:sp>
      <p:sp>
        <p:nvSpPr>
          <p:cNvPr id="8224" name="TextBox 3"/>
          <p:cNvSpPr txBox="1">
            <a:spLocks noChangeArrowheads="1"/>
          </p:cNvSpPr>
          <p:nvPr/>
        </p:nvSpPr>
        <p:spPr bwMode="auto">
          <a:xfrm>
            <a:off x="2286000" y="2362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9600" y="838200"/>
            <a:ext cx="6858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HIGH LEVEL IMPROVEMENTS REALISED</a:t>
            </a:r>
            <a:endParaRPr lang="en-ZA" sz="2800" b="1" dirty="0"/>
          </a:p>
        </p:txBody>
      </p:sp>
      <p:sp>
        <p:nvSpPr>
          <p:cNvPr id="6" name="Content Placeholder 7"/>
          <p:cNvSpPr txBox="1">
            <a:spLocks/>
          </p:cNvSpPr>
          <p:nvPr/>
        </p:nvSpPr>
        <p:spPr bwMode="auto">
          <a:xfrm>
            <a:off x="457200" y="1981200"/>
            <a:ext cx="8229600" cy="432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3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Strategic and operational appointments concluded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300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33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Conditional assessments of both roads and public works infrastructure in progress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300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33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Contractor development </a:t>
            </a:r>
            <a:r>
              <a:rPr lang="en-US" sz="33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programme</a:t>
            </a:r>
            <a:r>
              <a:rPr lang="en-US" sz="33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initiated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300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33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Supply of diesel problem resolved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300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33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Supply chain backlogs addressed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300" dirty="0" smtClean="0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300" dirty="0" smtClean="0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3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888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2" name="TextBox 3"/>
          <p:cNvSpPr txBox="1">
            <a:spLocks noChangeArrowheads="1"/>
          </p:cNvSpPr>
          <p:nvPr/>
        </p:nvSpPr>
        <p:spPr bwMode="auto">
          <a:xfrm>
            <a:off x="2286000" y="2362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" y="838200"/>
            <a:ext cx="71628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HIGH LEVEL SUMMARY OF ORGANISATIONAL CHALLENGES</a:t>
            </a:r>
            <a:r>
              <a:rPr lang="en-US" dirty="0" smtClean="0"/>
              <a:t/>
            </a:r>
            <a:br>
              <a:rPr lang="en-US" dirty="0" smtClean="0"/>
            </a:br>
            <a:endParaRPr lang="en-ZA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1676400"/>
            <a:ext cx="8229600" cy="432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Department received a disclaimer audit opinion from the Auditor General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Ineffective and uneconomic budget spending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>
                <a:latin typeface="+mn-lt"/>
                <a:cs typeface="+mn-cs"/>
              </a:rPr>
              <a:t> </a:t>
            </a:r>
            <a:r>
              <a:rPr lang="en-US" sz="2800" dirty="0" smtClean="0">
                <a:latin typeface="+mn-lt"/>
                <a:cs typeface="+mn-cs"/>
              </a:rPr>
              <a:t>Reconfiguration of the Department in line with new mandate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Critical shortage of technical skills required for infrastructure service delivery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programmes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 and support functions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cs typeface="+mn-cs"/>
              </a:rPr>
              <a:t>The department is prone to corrupt and fraudulent deeds by both employees and suppliers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1980</TotalTime>
  <Words>970</Words>
  <Application>Microsoft Office PowerPoint</Application>
  <PresentationFormat>On-screen Show (4:3)</PresentationFormat>
  <Paragraphs>150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DEPARTMENT OF PUBLIC WORKS AND ROADS</vt:lpstr>
      <vt:lpstr>TABLE OF CONTENTS _________________________________________________________________________________________________________________________________________ </vt:lpstr>
      <vt:lpstr>EXPECTATIONS</vt:lpstr>
      <vt:lpstr>Slide 4</vt:lpstr>
      <vt:lpstr>   </vt:lpstr>
      <vt:lpstr>   </vt:lpstr>
      <vt:lpstr>   </vt:lpstr>
      <vt:lpstr>   </vt:lpstr>
      <vt:lpstr>Slide 9</vt:lpstr>
      <vt:lpstr>Slide 10</vt:lpstr>
      <vt:lpstr>Slide 11</vt:lpstr>
      <vt:lpstr>Slide 12</vt:lpstr>
      <vt:lpstr>Slide 13</vt:lpstr>
      <vt:lpstr>THE FOUR PILLARS OF A TURN AROUND STRATEGY</vt:lpstr>
      <vt:lpstr>FRAMEWORK FOR PROGRAMME AND BUSINESS UNIT BASED IMPLEMENTATION</vt:lpstr>
      <vt:lpstr>CRITICAL IMPLEMENTATION PARAMETERS</vt:lpstr>
      <vt:lpstr>APPOINTED TASK TEAMS AS PER DISCUSSIONS WITH PROGRAMME MANAGERS </vt:lpstr>
      <vt:lpstr>WE DETERMINE OUR   OWN DESTINY COLLECTIVELY    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Frank</dc:creator>
  <cp:lastModifiedBy>Henda Pretorious</cp:lastModifiedBy>
  <cp:revision>160</cp:revision>
  <dcterms:created xsi:type="dcterms:W3CDTF">2009-06-03T22:19:35Z</dcterms:created>
  <dcterms:modified xsi:type="dcterms:W3CDTF">2014-07-15T08:02:00Z</dcterms:modified>
</cp:coreProperties>
</file>