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77674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9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4" cy="80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269673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algn="ctr" defTabSz="457200">
        <a:defRPr sz="4400">
          <a:latin typeface="Trebuchet MS"/>
          <a:ea typeface="Trebuchet MS"/>
          <a:cs typeface="Trebuchet MS"/>
          <a:sym typeface="Trebuchet MS"/>
        </a:defRPr>
      </a:lvl1pPr>
      <a:lvl2pPr algn="ctr" defTabSz="457200">
        <a:defRPr sz="4400">
          <a:latin typeface="Trebuchet MS"/>
          <a:ea typeface="Trebuchet MS"/>
          <a:cs typeface="Trebuchet MS"/>
          <a:sym typeface="Trebuchet MS"/>
        </a:defRPr>
      </a:lvl2pPr>
      <a:lvl3pPr algn="ctr" defTabSz="457200">
        <a:defRPr sz="4400">
          <a:latin typeface="Trebuchet MS"/>
          <a:ea typeface="Trebuchet MS"/>
          <a:cs typeface="Trebuchet MS"/>
          <a:sym typeface="Trebuchet MS"/>
        </a:defRPr>
      </a:lvl3pPr>
      <a:lvl4pPr algn="ctr" defTabSz="457200">
        <a:defRPr sz="4400">
          <a:latin typeface="Trebuchet MS"/>
          <a:ea typeface="Trebuchet MS"/>
          <a:cs typeface="Trebuchet MS"/>
          <a:sym typeface="Trebuchet MS"/>
        </a:defRPr>
      </a:lvl4pPr>
      <a:lvl5pPr algn="ctr" defTabSz="457200">
        <a:defRPr sz="4400">
          <a:latin typeface="Trebuchet MS"/>
          <a:ea typeface="Trebuchet MS"/>
          <a:cs typeface="Trebuchet MS"/>
          <a:sym typeface="Trebuchet MS"/>
        </a:defRPr>
      </a:lvl5pPr>
      <a:lvl6pPr algn="ctr" defTabSz="457200">
        <a:defRPr sz="4400">
          <a:latin typeface="Trebuchet MS"/>
          <a:ea typeface="Trebuchet MS"/>
          <a:cs typeface="Trebuchet MS"/>
          <a:sym typeface="Trebuchet MS"/>
        </a:defRPr>
      </a:lvl6pPr>
      <a:lvl7pPr algn="ctr" defTabSz="457200">
        <a:defRPr sz="4400">
          <a:latin typeface="Trebuchet MS"/>
          <a:ea typeface="Trebuchet MS"/>
          <a:cs typeface="Trebuchet MS"/>
          <a:sym typeface="Trebuchet MS"/>
        </a:defRPr>
      </a:lvl7pPr>
      <a:lvl8pPr algn="ctr" defTabSz="457200">
        <a:defRPr sz="4400">
          <a:latin typeface="Trebuchet MS"/>
          <a:ea typeface="Trebuchet MS"/>
          <a:cs typeface="Trebuchet MS"/>
          <a:sym typeface="Trebuchet MS"/>
        </a:defRPr>
      </a:lvl8pPr>
      <a:lvl9pPr algn="ctr" defTabSz="457200">
        <a:defRPr sz="4400"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Trebuchet MS"/>
          <a:ea typeface="Trebuchet MS"/>
          <a:cs typeface="Trebuchet MS"/>
          <a:sym typeface="Trebuchet MS"/>
        </a:defRPr>
      </a:lvl1pPr>
      <a:lvl2pPr marL="783769" indent="-326569" defTabSz="457200">
        <a:spcBef>
          <a:spcPts val="700"/>
        </a:spcBef>
        <a:buSzPct val="100000"/>
        <a:buFont typeface="Arial"/>
        <a:buChar char="–"/>
        <a:defRPr sz="3200"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Trebuchet MS"/>
          <a:ea typeface="Trebuchet MS"/>
          <a:cs typeface="Trebuchet MS"/>
          <a:sym typeface="Trebuchet MS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Trebuchet MS"/>
          <a:ea typeface="Trebuchet MS"/>
          <a:cs typeface="Trebuchet MS"/>
          <a:sym typeface="Trebuchet MS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Trebuchet MS"/>
          <a:ea typeface="Trebuchet MS"/>
          <a:cs typeface="Trebuchet MS"/>
          <a:sym typeface="Trebuchet MS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Trebuchet MS"/>
          <a:ea typeface="Trebuchet MS"/>
          <a:cs typeface="Trebuchet MS"/>
          <a:sym typeface="Trebuchet MS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Trebuchet MS"/>
          <a:ea typeface="Trebuchet MS"/>
          <a:cs typeface="Trebuchet MS"/>
          <a:sym typeface="Trebuchet MS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533399" y="2736375"/>
            <a:ext cx="8229601" cy="1385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="1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4500" b="1" dirty="0">
                <a:uFill>
                  <a:solidFill/>
                </a:uFill>
              </a:rPr>
              <a:t>Calendar of events </a:t>
            </a:r>
            <a:r>
              <a:rPr sz="4500" b="1" dirty="0" smtClean="0">
                <a:uFill>
                  <a:solidFill/>
                </a:uFill>
              </a:rPr>
              <a:t>2017</a:t>
            </a:r>
            <a:r>
              <a:rPr lang="en-US" sz="4500" b="1" dirty="0" smtClean="0">
                <a:uFill>
                  <a:solidFill/>
                </a:uFill>
              </a:rPr>
              <a:t/>
            </a:r>
            <a:br>
              <a:rPr lang="en-US" sz="4500" b="1" dirty="0" smtClean="0">
                <a:uFill>
                  <a:solidFill/>
                </a:u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Tourism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sz="4500" dirty="0">
              <a:solidFill>
                <a:srgbClr val="FF0000"/>
              </a:solidFill>
              <a:uFill>
                <a:solidFill/>
              </a:u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508000" y="635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3100" b="1">
                <a:solidFill>
                  <a:srgbClr val="FFFFFF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100" b="1" dirty="0">
                <a:solidFill>
                  <a:srgbClr val="FFFFFF"/>
                </a:solidFill>
                <a:uFill>
                  <a:solidFill/>
                </a:uFill>
              </a:rPr>
              <a:t>Calendar of </a:t>
            </a:r>
            <a:r>
              <a:rPr sz="3100" b="1" dirty="0" smtClean="0">
                <a:solidFill>
                  <a:srgbClr val="FFFFFF"/>
                </a:solidFill>
                <a:uFill>
                  <a:solidFill/>
                </a:uFill>
              </a:rPr>
              <a:t>events</a:t>
            </a:r>
            <a:r>
              <a:rPr lang="en-US" sz="3100" b="1" dirty="0" smtClean="0">
                <a:solidFill>
                  <a:srgbClr val="FFFFFF"/>
                </a:solidFill>
                <a:uFill>
                  <a:solidFill/>
                </a:uFill>
              </a:rPr>
              <a:t> (August 2017)</a:t>
            </a:r>
            <a:endParaRPr sz="3100" b="1" dirty="0">
              <a:solidFill>
                <a:srgbClr val="FFFFFF"/>
              </a:solidFill>
              <a:uFill>
                <a:solidFill/>
              </a:uFill>
            </a:endParaRPr>
          </a:p>
        </p:txBody>
      </p:sp>
      <p:graphicFrame>
        <p:nvGraphicFramePr>
          <p:cNvPr id="53" name="Table 53"/>
          <p:cNvGraphicFramePr/>
          <p:nvPr/>
        </p:nvGraphicFramePr>
        <p:xfrm>
          <a:off x="142844" y="1285860"/>
          <a:ext cx="9001155" cy="556149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592432"/>
                <a:gridCol w="2008030"/>
                <a:gridCol w="1800231"/>
                <a:gridCol w="1800231"/>
                <a:gridCol w="1800231"/>
              </a:tblGrid>
              <a:tr h="60496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Date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Event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Venue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Contact person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Telephone number</a:t>
                      </a:r>
                    </a:p>
                  </a:txBody>
                  <a:tcPr marL="63500" marR="63500" marT="63500" marB="63500" horzOverflow="overflow"/>
                </a:tc>
              </a:tr>
              <a:tr h="685661"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24 August  2017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Bojanala District Tourism Lekgotla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Madibeng Town Hall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Mr. B.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Jonkers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7880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24 August  2017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Women in Tourism Breakfast 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Launch 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Hartebeespoortdam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S 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29 August  2017 </a:t>
                      </a:r>
                    </a:p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Dr. Kenneth Kaunda District Tourism Lekgotla </a:t>
                      </a:r>
                    </a:p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Matlosana Recreational Centre Hall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Mr. B.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Jonkers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7880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lang="en-Z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29-30 August 2017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Departmental Women’s Day Celebration</a:t>
                      </a:r>
                    </a:p>
                    <a:p>
                      <a:pPr lvl="0">
                        <a:defRPr sz="1800" b="0" i="0"/>
                      </a:pP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Klerksdorp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T.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Ramakaba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388 4817/2368</a:t>
                      </a: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lang="en-Z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508000" y="635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3100" b="1">
                <a:solidFill>
                  <a:srgbClr val="FFFFFF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100" b="1" dirty="0">
                <a:solidFill>
                  <a:srgbClr val="FFFFFF"/>
                </a:solidFill>
                <a:uFill>
                  <a:solidFill/>
                </a:uFill>
              </a:rPr>
              <a:t>Calendar of </a:t>
            </a:r>
            <a:r>
              <a:rPr sz="3100" b="1" dirty="0" smtClean="0">
                <a:solidFill>
                  <a:srgbClr val="FFFFFF"/>
                </a:solidFill>
                <a:uFill>
                  <a:solidFill/>
                </a:uFill>
              </a:rPr>
              <a:t>events</a:t>
            </a:r>
            <a:r>
              <a:rPr lang="en-US" sz="3100" b="1" dirty="0" smtClean="0">
                <a:solidFill>
                  <a:srgbClr val="FFFFFF"/>
                </a:solidFill>
                <a:uFill>
                  <a:solidFill/>
                </a:uFill>
              </a:rPr>
              <a:t> (September 2017)</a:t>
            </a:r>
            <a:endParaRPr sz="3100" b="1" dirty="0">
              <a:solidFill>
                <a:srgbClr val="FFFFFF"/>
              </a:solidFill>
              <a:uFill>
                <a:solidFill/>
              </a:uFill>
            </a:endParaRPr>
          </a:p>
        </p:txBody>
      </p:sp>
      <p:graphicFrame>
        <p:nvGraphicFramePr>
          <p:cNvPr id="56" name="Table 56"/>
          <p:cNvGraphicFramePr/>
          <p:nvPr/>
        </p:nvGraphicFramePr>
        <p:xfrm>
          <a:off x="285720" y="1428736"/>
          <a:ext cx="8501120" cy="497678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00224"/>
                <a:gridCol w="1700224"/>
                <a:gridCol w="1700224"/>
                <a:gridCol w="1700224"/>
                <a:gridCol w="1700224"/>
              </a:tblGrid>
              <a:tr h="573218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Venue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Contact person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Telephone number</a:t>
                      </a:r>
                    </a:p>
                  </a:txBody>
                  <a:tcPr marL="63500" marR="63500" marT="63500" marB="63500" horzOverflow="overflow"/>
                </a:tc>
              </a:tr>
              <a:tr h="6621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 September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Provincial Tourism Month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Launch and Media tour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Bojanala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S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dirty="0" smtClean="0"/>
                        <a:t> </a:t>
                      </a:r>
                      <a:endParaRPr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621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11 September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Responsible and Sustainable Tourism Workshop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Rustenburg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S.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621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12 September2017</a:t>
                      </a:r>
                      <a:r>
                        <a:rPr lang="en-ZA" dirty="0" smtClean="0"/>
                        <a:t>   </a:t>
                      </a:r>
                      <a:endParaRPr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Excellence Workshop and Blitz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Rustenburg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S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621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200" dirty="0" smtClean="0">
                          <a:latin typeface="Arial" pitchFamily="34" charset="0"/>
                          <a:cs typeface="Arial" pitchFamily="34" charset="0"/>
                        </a:rPr>
                        <a:t>14-16 September 2017</a:t>
                      </a:r>
                      <a:endParaRPr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Botswana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Marketing Campaign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Botswana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S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621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18 September 2017</a:t>
                      </a:r>
                      <a:r>
                        <a:rPr lang="en-ZA" baseline="0" dirty="0" smtClean="0"/>
                        <a:t> </a:t>
                      </a:r>
                      <a:endParaRPr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Basic Business Management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Training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Mmabatho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S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621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20 September 2017 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Service Excellence Workshop and Blitz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Vryburg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Ms.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S . </a:t>
                      </a:r>
                      <a:r>
                        <a:rPr lang="en-ZA" sz="140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dirty="0" smtClean="0"/>
                        <a:t> </a:t>
                      </a:r>
                      <a:r>
                        <a:rPr lang="en-ZA" sz="1400" baseline="0" dirty="0" smtClean="0"/>
                        <a:t> </a:t>
                      </a:r>
                      <a:endParaRPr lang="en-ZA" sz="1400" dirty="0" smtClean="0"/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/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508000" y="635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3100" b="1">
                <a:solidFill>
                  <a:srgbClr val="FFFFFF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100" b="1">
                <a:solidFill>
                  <a:srgbClr val="FFFFFF"/>
                </a:solidFill>
                <a:uFill>
                  <a:solidFill/>
                </a:uFill>
              </a:rPr>
              <a:t>Calendar </a:t>
            </a:r>
            <a:r>
              <a:rPr sz="3100" b="1" smtClean="0">
                <a:solidFill>
                  <a:srgbClr val="FFFFFF"/>
                </a:solidFill>
                <a:uFill>
                  <a:solidFill/>
                </a:uFill>
              </a:rPr>
              <a:t>of </a:t>
            </a:r>
            <a:r>
              <a:rPr sz="3100" b="1" dirty="0" smtClean="0">
                <a:solidFill>
                  <a:srgbClr val="FFFFFF"/>
                </a:solidFill>
                <a:uFill>
                  <a:solidFill/>
                </a:uFill>
              </a:rPr>
              <a:t>events</a:t>
            </a:r>
            <a:r>
              <a:rPr lang="en-US" sz="3100" b="1" dirty="0" smtClean="0">
                <a:solidFill>
                  <a:srgbClr val="FFFFFF"/>
                </a:solidFill>
                <a:uFill>
                  <a:solidFill/>
                </a:uFill>
              </a:rPr>
              <a:t> (August 2017)</a:t>
            </a:r>
            <a:endParaRPr sz="3100" b="1" dirty="0">
              <a:solidFill>
                <a:srgbClr val="FFFFFF"/>
              </a:solidFill>
              <a:uFill>
                <a:solidFill/>
              </a:uFill>
            </a:endParaRPr>
          </a:p>
        </p:txBody>
      </p:sp>
      <p:graphicFrame>
        <p:nvGraphicFramePr>
          <p:cNvPr id="53" name="Table 53"/>
          <p:cNvGraphicFramePr/>
          <p:nvPr/>
        </p:nvGraphicFramePr>
        <p:xfrm>
          <a:off x="142844" y="1285860"/>
          <a:ext cx="8786875" cy="471892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554523"/>
                <a:gridCol w="1960227"/>
                <a:gridCol w="1757375"/>
                <a:gridCol w="1757375"/>
                <a:gridCol w="1757375"/>
              </a:tblGrid>
              <a:tr h="60496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Date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Event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Venue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Contact person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>
                          <a:latin typeface="Arial" pitchFamily="34" charset="0"/>
                          <a:ea typeface="Arial"/>
                          <a:cs typeface="Arial" pitchFamily="34" charset="0"/>
                          <a:sym typeface="Arial"/>
                        </a:rPr>
                        <a:t>Telephone number</a:t>
                      </a:r>
                    </a:p>
                  </a:txBody>
                  <a:tcPr marL="63500" marR="63500" marT="63500" marB="63500" horzOverflow="overflow"/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22 September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Service Excellence Workshop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and Blitz</a:t>
                      </a:r>
                      <a:endParaRPr sz="1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Taung</a:t>
                      </a:r>
                      <a:endParaRPr sz="1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Ms. 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S .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23-25 September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Getaway Show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Gauteng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Ms. 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S .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26 September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Business Management  Training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Vryburg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Ms. 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S .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27 September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World Tourism Day Celebration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Mpumalanga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Ms. 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S .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29-30 September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National Tourism Career</a:t>
                      </a:r>
                      <a:r>
                        <a:rPr lang="en-ZA" sz="1400" baseline="0" dirty="0" smtClean="0">
                          <a:latin typeface="Arial" pitchFamily="34" charset="0"/>
                          <a:cs typeface="Arial" pitchFamily="34" charset="0"/>
                        </a:rPr>
                        <a:t> Expo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Mpumalanga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Ms. S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  <a:tr h="68566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30 September 2017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SATMA awards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Sun City 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Ms. 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S . </a:t>
                      </a:r>
                      <a:r>
                        <a:rPr lang="en-ZA" sz="1400" b="0" dirty="0" err="1" smtClean="0">
                          <a:latin typeface="Arial" pitchFamily="34" charset="0"/>
                          <a:cs typeface="Arial" pitchFamily="34" charset="0"/>
                        </a:rPr>
                        <a:t>Manone</a:t>
                      </a:r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018 387 7912</a:t>
                      </a:r>
                      <a:r>
                        <a:rPr lang="en-ZA" sz="1400" dirty="0" smtClean="0"/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312</Words>
  <Application>Microsoft Office PowerPoint</Application>
  <PresentationFormat>On-screen Show (4:3)</PresentationFormat>
  <Paragraphs>99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</vt:lpstr>
      <vt:lpstr>Slide 1</vt:lpstr>
      <vt:lpstr>Calendar of events 2017 (Department of Tourism)</vt:lpstr>
      <vt:lpstr>Calendar of events (August 2017)</vt:lpstr>
      <vt:lpstr>Calendar of events (September 2017)</vt:lpstr>
      <vt:lpstr>Calendar of events (August 2017)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Tummie</cp:lastModifiedBy>
  <cp:revision>29</cp:revision>
  <dcterms:modified xsi:type="dcterms:W3CDTF">2017-08-23T15:40:16Z</dcterms:modified>
</cp:coreProperties>
</file>